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3"/>
  </p:notesMasterIdLst>
  <p:sldIdLst>
    <p:sldId id="257" r:id="rId4"/>
    <p:sldId id="258" r:id="rId5"/>
    <p:sldId id="259" r:id="rId6"/>
    <p:sldId id="261" r:id="rId7"/>
    <p:sldId id="262" r:id="rId8"/>
    <p:sldId id="263" r:id="rId9"/>
    <p:sldId id="265" r:id="rId10"/>
    <p:sldId id="264" r:id="rId11"/>
    <p:sldId id="266" r:id="rId12"/>
  </p:sldIdLst>
  <p:sldSz cx="9144000" cy="5143500" type="screen16x9"/>
  <p:notesSz cx="6858000" cy="9144000"/>
  <p:embeddedFontLst>
    <p:embeddedFont>
      <p:font typeface="Calibri Light" panose="020F0302020204030204" pitchFamily="34" charset="0"/>
      <p:regular r:id="rId14"/>
      <p:italic r:id="rId15"/>
    </p:embeddedFont>
    <p:embeddedFont>
      <p:font typeface="Dosis" panose="020B0604020202020204" charset="0"/>
      <p:regular r:id="rId16"/>
      <p:bold r:id="rId17"/>
    </p:embeddedFont>
    <p:embeddedFont>
      <p:font typeface="Roboto" panose="020B0604020202020204" charset="0"/>
      <p:regular r:id="rId18"/>
      <p:bold r:id="rId19"/>
      <p:italic r:id="rId20"/>
      <p:boldItalic r:id="rId21"/>
    </p:embeddedFont>
    <p:embeddedFont>
      <p:font typeface="Roboto Black" panose="020B0604020202020204" charset="0"/>
      <p:bold r:id="rId22"/>
      <p:boldItalic r:id="rId23"/>
    </p:embeddedFont>
    <p:embeddedFont>
      <p:font typeface="Roboto Thin" panose="020B060402020202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C52BF7-F10D-42DD-8479-FF2DDF1A0279}">
  <a:tblStyle styleId="{41C52BF7-F10D-42DD-8479-FF2DDF1A027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78" y="33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Master" Target="slideMasters/slideMaster3.xml"/><Relationship Id="rId21" Type="http://schemas.openxmlformats.org/officeDocument/2006/relationships/font" Target="fonts/font8.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1.fntdata"/><Relationship Id="rId5" Type="http://schemas.openxmlformats.org/officeDocument/2006/relationships/slide" Target="slides/slide2.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6.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theme" Target="theme/theme1.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Shape 29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Shape 30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514538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1680230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5991379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458653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363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11" name="Shape 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12" name="Shape 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9pPr>
          </a:lstStyle>
          <a:p>
            <a:r>
              <a:t>xx%</a:t>
            </a:r>
          </a:p>
        </p:txBody>
      </p:sp>
      <p:sp>
        <p:nvSpPr>
          <p:cNvPr id="46" name="Shape 4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ctr"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7" name="Shape 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4"/>
        <p:cNvGrpSpPr/>
        <p:nvPr/>
      </p:nvGrpSpPr>
      <p:grpSpPr>
        <a:xfrm>
          <a:off x="0" y="0"/>
          <a:ext cx="0" cy="0"/>
          <a:chOff x="0" y="0"/>
          <a:chExt cx="0" cy="0"/>
        </a:xfrm>
      </p:grpSpPr>
      <p:sp>
        <p:nvSpPr>
          <p:cNvPr id="55" name="Shape 55"/>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TITLE GOES HERE</a:t>
            </a:r>
            <a:endParaRPr sz="1000" b="0" i="0" u="none" strike="noStrike" cap="none">
              <a:solidFill>
                <a:schemeClr val="lt1"/>
              </a:solidFill>
              <a:latin typeface="Dosis"/>
              <a:ea typeface="Dosis"/>
              <a:cs typeface="Dosis"/>
              <a:sym typeface="Dosis"/>
            </a:endParaRPr>
          </a:p>
        </p:txBody>
      </p:sp>
      <p:sp>
        <p:nvSpPr>
          <p:cNvPr id="56" name="Shape 56"/>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
        <p:nvSpPr>
          <p:cNvPr id="57" name="Shape 57"/>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800"/>
              <a:buFont typeface="Arial"/>
              <a:buNone/>
            </a:pPr>
            <a:r>
              <a:rPr lang="en" sz="800" b="0" i="0" u="none" strike="noStrike" cap="none">
                <a:solidFill>
                  <a:srgbClr val="BCBEC0"/>
                </a:solidFill>
                <a:latin typeface="Dosis"/>
                <a:ea typeface="Dosis"/>
                <a:cs typeface="Dosis"/>
                <a:sym typeface="Dosis"/>
              </a:rPr>
              <a:t>New York  -  10th February, 2014</a:t>
            </a:r>
            <a:endParaRPr sz="800" b="0" i="0" u="none" strike="noStrike" cap="none">
              <a:solidFill>
                <a:srgbClr val="BCBEC0"/>
              </a:solidFill>
              <a:latin typeface="Dosis"/>
              <a:ea typeface="Dosis"/>
              <a:cs typeface="Dosis"/>
              <a:sym typeface="Dosis"/>
            </a:endParaRPr>
          </a:p>
        </p:txBody>
      </p:sp>
      <p:pic>
        <p:nvPicPr>
          <p:cNvPr id="58" name="Shape 58"/>
          <p:cNvPicPr preferRelativeResize="0"/>
          <p:nvPr/>
        </p:nvPicPr>
        <p:blipFill rotWithShape="1">
          <a:blip r:embed="rId2">
            <a:alphaModFix/>
          </a:blip>
          <a:srcRect/>
          <a:stretch/>
        </p:blipFill>
        <p:spPr>
          <a:xfrm>
            <a:off x="469028" y="620299"/>
            <a:ext cx="1362880" cy="2866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9"/>
        <p:cNvGrpSpPr/>
        <p:nvPr/>
      </p:nvGrpSpPr>
      <p:grpSpPr>
        <a:xfrm>
          <a:off x="0" y="0"/>
          <a:ext cx="0" cy="0"/>
          <a:chOff x="0" y="0"/>
          <a:chExt cx="0" cy="0"/>
        </a:xfrm>
      </p:grpSpPr>
      <p:sp>
        <p:nvSpPr>
          <p:cNvPr id="60" name="Shape 60"/>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1. Announcements</a:t>
            </a:r>
            <a:endParaRPr sz="1000" b="0" i="0" u="none" strike="noStrike" cap="none">
              <a:solidFill>
                <a:srgbClr val="000000"/>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2. Recruiting</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3. Product Updates</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4.  Weekly Metrics</a:t>
            </a:r>
            <a:endParaRPr sz="1800" b="0" i="0" u="none" strike="noStrike" cap="none">
              <a:solidFill>
                <a:srgbClr val="FFFFFF"/>
              </a:solidFill>
              <a:latin typeface="Dosis"/>
              <a:ea typeface="Dosis"/>
              <a:cs typeface="Dosis"/>
              <a:sym typeface="Dosis"/>
            </a:endParaRPr>
          </a:p>
        </p:txBody>
      </p:sp>
      <p:cxnSp>
        <p:nvCxnSpPr>
          <p:cNvPr id="61" name="Shape 61"/>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2" name="Shape 62"/>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39D1B4"/>
                </a:solidFill>
                <a:latin typeface="Dosis"/>
                <a:ea typeface="Dosis"/>
                <a:cs typeface="Dosis"/>
                <a:sym typeface="Dosis"/>
              </a:rPr>
              <a:t>CONTENTS</a:t>
            </a:r>
            <a:endParaRPr sz="2400" b="0" i="0" u="none" strike="noStrike" cap="none">
              <a:solidFill>
                <a:srgbClr val="39D1B4"/>
              </a:solidFill>
              <a:latin typeface="Dosis"/>
              <a:ea typeface="Dosis"/>
              <a:cs typeface="Dosis"/>
              <a:sym typeface="Dosis"/>
            </a:endParaRPr>
          </a:p>
        </p:txBody>
      </p:sp>
      <p:cxnSp>
        <p:nvCxnSpPr>
          <p:cNvPr id="63" name="Shape 63"/>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4"/>
        <p:cNvGrpSpPr/>
        <p:nvPr/>
      </p:nvGrpSpPr>
      <p:grpSpPr>
        <a:xfrm>
          <a:off x="0" y="0"/>
          <a:ext cx="0" cy="0"/>
          <a:chOff x="0" y="0"/>
          <a:chExt cx="0" cy="0"/>
        </a:xfrm>
      </p:grpSpPr>
      <p:sp>
        <p:nvSpPr>
          <p:cNvPr id="65" name="Shape 65"/>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MAIN SECTION TITLE</a:t>
            </a:r>
            <a:endParaRPr sz="1000" b="0" i="0" u="none" strike="noStrike" cap="none">
              <a:solidFill>
                <a:schemeClr val="lt1"/>
              </a:solidFill>
              <a:latin typeface="Dosis"/>
              <a:ea typeface="Dosis"/>
              <a:cs typeface="Dosis"/>
              <a:sym typeface="Dosis"/>
            </a:endParaRPr>
          </a:p>
        </p:txBody>
      </p:sp>
      <p:sp>
        <p:nvSpPr>
          <p:cNvPr id="66" name="Shape 66"/>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204056"/>
                </a:solidFill>
                <a:latin typeface="Dosis"/>
                <a:ea typeface="Dosis"/>
                <a:cs typeface="Dosis"/>
                <a:sym typeface="Dosis"/>
              </a:rPr>
              <a:t>Subtitle goes here</a:t>
            </a:r>
            <a:endParaRPr sz="1000" b="0" i="0" u="none" strike="noStrike" cap="none">
              <a:solidFill>
                <a:srgbClr val="204056"/>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7"/>
        <p:cNvGrpSpPr/>
        <p:nvPr/>
      </p:nvGrpSpPr>
      <p:grpSpPr>
        <a:xfrm>
          <a:off x="0" y="0"/>
          <a:ext cx="0" cy="0"/>
          <a:chOff x="0" y="0"/>
          <a:chExt cx="0" cy="0"/>
        </a:xfrm>
      </p:grpSpPr>
      <p:sp>
        <p:nvSpPr>
          <p:cNvPr id="68" name="Shape 68"/>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rgbClr val="204056"/>
                </a:solidFill>
                <a:latin typeface="Dosis"/>
                <a:ea typeface="Dosis"/>
                <a:cs typeface="Dosis"/>
                <a:sym typeface="Dosis"/>
              </a:rPr>
              <a:t>SUB-SECTION TITLE</a:t>
            </a:r>
            <a:endParaRPr sz="1000" b="0" i="0" u="none" strike="noStrike" cap="none">
              <a:solidFill>
                <a:srgbClr val="204056"/>
              </a:solidFill>
              <a:latin typeface="Dosis"/>
              <a:ea typeface="Dosis"/>
              <a:cs typeface="Dosis"/>
              <a:sym typeface="Dosis"/>
            </a:endParaRPr>
          </a:p>
        </p:txBody>
      </p:sp>
      <p:sp>
        <p:nvSpPr>
          <p:cNvPr id="69" name="Shape 69"/>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70"/>
        <p:cNvGrpSpPr/>
        <p:nvPr/>
      </p:nvGrpSpPr>
      <p:grpSpPr>
        <a:xfrm>
          <a:off x="0" y="0"/>
          <a:ext cx="0" cy="0"/>
          <a:chOff x="0" y="0"/>
          <a:chExt cx="0" cy="0"/>
        </a:xfrm>
      </p:grpSpPr>
      <p:sp>
        <p:nvSpPr>
          <p:cNvPr id="71" name="Shape 71"/>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3200"/>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b="0" i="0" u="none" strike="noStrike" cap="none">
              <a:solidFill>
                <a:srgbClr val="000000"/>
              </a:solidFill>
              <a:latin typeface="Dosis"/>
              <a:ea typeface="Dosis"/>
              <a:cs typeface="Dosis"/>
              <a:sym typeface="Dosis"/>
            </a:endParaRPr>
          </a:p>
        </p:txBody>
      </p:sp>
      <p:sp>
        <p:nvSpPr>
          <p:cNvPr id="72" name="Shape 72"/>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GOAL</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3"/>
        <p:cNvGrpSpPr/>
        <p:nvPr/>
      </p:nvGrpSpPr>
      <p:grpSpPr>
        <a:xfrm>
          <a:off x="0" y="0"/>
          <a:ext cx="0" cy="0"/>
          <a:chOff x="0" y="0"/>
          <a:chExt cx="0" cy="0"/>
        </a:xfrm>
      </p:grpSpPr>
      <p:sp>
        <p:nvSpPr>
          <p:cNvPr id="74" name="Shape 7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1. Announcements</a:t>
            </a:r>
            <a:endParaRPr sz="10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2. Recruiting</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3. Product Updates</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4.  Weekly Metrics</a:t>
            </a:r>
            <a:endParaRPr sz="1800" b="0" i="0" u="none" strike="noStrike" cap="none">
              <a:solidFill>
                <a:srgbClr val="295269"/>
              </a:solidFill>
              <a:latin typeface="Dosis"/>
              <a:ea typeface="Dosis"/>
              <a:cs typeface="Dosis"/>
              <a:sym typeface="Dosis"/>
            </a:endParaRPr>
          </a:p>
        </p:txBody>
      </p:sp>
      <p:cxnSp>
        <p:nvCxnSpPr>
          <p:cNvPr id="75" name="Shape 75"/>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6" name="Shape 7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6AB1D3"/>
                </a:solidFill>
                <a:latin typeface="Dosis"/>
                <a:ea typeface="Dosis"/>
                <a:cs typeface="Dosis"/>
                <a:sym typeface="Dosis"/>
              </a:rPr>
              <a:t>LIST OF THINGS</a:t>
            </a:r>
            <a:endParaRPr sz="2400" b="0" i="0" u="none" strike="noStrike" cap="none">
              <a:solidFill>
                <a:srgbClr val="6AB1D3"/>
              </a:solidFill>
              <a:latin typeface="Dosis"/>
              <a:ea typeface="Dosis"/>
              <a:cs typeface="Dosis"/>
              <a:sym typeface="Dosis"/>
            </a:endParaRPr>
          </a:p>
        </p:txBody>
      </p:sp>
      <p:cxnSp>
        <p:nvCxnSpPr>
          <p:cNvPr id="77" name="Shape 77"/>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8"/>
        <p:cNvGrpSpPr/>
        <p:nvPr/>
      </p:nvGrpSpPr>
      <p:grpSpPr>
        <a:xfrm>
          <a:off x="0" y="0"/>
          <a:ext cx="0" cy="0"/>
          <a:chOff x="0" y="0"/>
          <a:chExt cx="0" cy="0"/>
        </a:xfrm>
      </p:grpSpPr>
      <p:sp>
        <p:nvSpPr>
          <p:cNvPr id="79" name="Shape 79"/>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0" name="Shape 80"/>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b="0" i="0" u="none" strike="noStrike" cap="none">
              <a:solidFill>
                <a:srgbClr val="000000"/>
              </a:solidFill>
              <a:latin typeface="Dosis"/>
              <a:ea typeface="Dosis"/>
              <a:cs typeface="Dosis"/>
              <a:sym typeface="Dosis"/>
            </a:endParaRPr>
          </a:p>
        </p:txBody>
      </p:sp>
      <p:sp>
        <p:nvSpPr>
          <p:cNvPr id="81" name="Shape 81"/>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9pPr>
          </a:lstStyle>
          <a:p>
            <a:endParaRPr/>
          </a:p>
        </p:txBody>
      </p:sp>
      <p:sp>
        <p:nvSpPr>
          <p:cNvPr id="15" name="Shape 1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9pPr>
          </a:lstStyle>
          <a:p>
            <a:endParaRPr/>
          </a:p>
        </p:txBody>
      </p:sp>
      <p:sp>
        <p:nvSpPr>
          <p:cNvPr id="16" name="Shape 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2"/>
        <p:cNvGrpSpPr/>
        <p:nvPr/>
      </p:nvGrpSpPr>
      <p:grpSpPr>
        <a:xfrm>
          <a:off x="0" y="0"/>
          <a:ext cx="0" cy="0"/>
          <a:chOff x="0" y="0"/>
          <a:chExt cx="0" cy="0"/>
        </a:xfrm>
      </p:grpSpPr>
      <p:sp>
        <p:nvSpPr>
          <p:cNvPr id="83" name="Shape 8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4" name="Shape 84"/>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85" name="Shape 85"/>
          <p:cNvSpPr txBox="1">
            <a:spLocks noGrp="1"/>
          </p:cNvSpPr>
          <p:nvPr>
            <p:ph type="body" idx="1"/>
          </p:nvPr>
        </p:nvSpPr>
        <p:spPr>
          <a:xfrm>
            <a:off x="469025" y="2735200"/>
            <a:ext cx="8210400" cy="20115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600"/>
              </a:spcBef>
              <a:spcAft>
                <a:spcPts val="0"/>
              </a:spcAft>
              <a:buClr>
                <a:schemeClr val="dk1"/>
              </a:buClr>
              <a:buSzPts val="2400"/>
              <a:buFont typeface="Dosis"/>
              <a:buChar char="●"/>
              <a:defRPr sz="2400" b="0" i="0" u="none" strike="noStrike" cap="none">
                <a:solidFill>
                  <a:schemeClr val="dk1"/>
                </a:solidFill>
                <a:latin typeface="Dosis"/>
                <a:ea typeface="Dosis"/>
                <a:cs typeface="Dosis"/>
                <a:sym typeface="Dosis"/>
              </a:defRPr>
            </a:lvl1pPr>
            <a:lvl2pPr marL="914400" marR="0" lvl="1"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2pPr>
            <a:lvl3pPr marL="1371600" marR="0" lvl="2"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3pPr>
            <a:lvl4pPr marL="1828800" marR="0" lvl="3"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4pPr>
            <a:lvl5pPr marL="2286000" marR="0" lvl="4"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5pPr>
            <a:lvl6pPr marL="2743200" marR="0" lvl="5"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6pPr>
            <a:lvl7pPr marL="3200400" marR="0" lvl="6"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7pPr>
            <a:lvl8pPr marL="3657600" marR="0" lvl="7"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8pPr>
            <a:lvl9pPr marL="4114800" marR="0" lvl="8"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6"/>
        <p:cNvGrpSpPr/>
        <p:nvPr/>
      </p:nvGrpSpPr>
      <p:grpSpPr>
        <a:xfrm>
          <a:off x="0" y="0"/>
          <a:ext cx="0" cy="0"/>
          <a:chOff x="0" y="0"/>
          <a:chExt cx="0" cy="0"/>
        </a:xfrm>
      </p:grpSpPr>
      <p:sp>
        <p:nvSpPr>
          <p:cNvPr id="87" name="Shape 87"/>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88" name="Shape 8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9" name="Shape 89"/>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90" name="Shape 90"/>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91" name="Shape 91"/>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2" name="Shape 92"/>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3"/>
        <p:cNvGrpSpPr/>
        <p:nvPr/>
      </p:nvGrpSpPr>
      <p:grpSpPr>
        <a:xfrm>
          <a:off x="0" y="0"/>
          <a:ext cx="0" cy="0"/>
          <a:chOff x="0" y="0"/>
          <a:chExt cx="0" cy="0"/>
        </a:xfrm>
      </p:grpSpPr>
      <p:sp>
        <p:nvSpPr>
          <p:cNvPr id="94" name="Shape 94"/>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95" name="Shape 95"/>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6" name="Shape 96"/>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7" name="Shape 97"/>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8" name="Shape 98"/>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9" name="Shape 99"/>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100" name="Shape 100"/>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101" name="Shape 101"/>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2"/>
        <p:cNvGrpSpPr/>
        <p:nvPr/>
      </p:nvGrpSpPr>
      <p:grpSpPr>
        <a:xfrm>
          <a:off x="0" y="0"/>
          <a:ext cx="0" cy="0"/>
          <a:chOff x="0" y="0"/>
          <a:chExt cx="0" cy="0"/>
        </a:xfrm>
      </p:grpSpPr>
      <p:sp>
        <p:nvSpPr>
          <p:cNvPr id="103" name="Shape 103"/>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4" name="Shape 104"/>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5" name="Shape 105"/>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6" name="Shape 106"/>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7" name="Shape 107"/>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8" name="Shape 108"/>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9" name="Shape 109"/>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0" name="Shape 110"/>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1" name="Shape 111"/>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2" name="Shape 112"/>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3" name="Shape 113"/>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4" name="Shape 114"/>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15" name="Shape 115"/>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6" name="Shape 116"/>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7" name="Shape 117"/>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18" name="Shape 118"/>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9" name="Shape 119"/>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0" name="Shape 120"/>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1" name="Shape 121"/>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2" name="Shape 122"/>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3" name="Shape 123"/>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4" name="Shape 124"/>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5" name="Shape 125"/>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6" name="Shape 126"/>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7" name="Shape 127"/>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28" name="Shape 128"/>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30" name="Shape 130"/>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1" name="Shape 131"/>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A</a:t>
            </a:r>
            <a:endParaRPr sz="1400" b="0" i="0" u="none" strike="noStrike" cap="none">
              <a:solidFill>
                <a:srgbClr val="295269"/>
              </a:solidFill>
              <a:latin typeface="Dosis"/>
              <a:ea typeface="Dosis"/>
              <a:cs typeface="Dosis"/>
              <a:sym typeface="Dosis"/>
            </a:endParaRPr>
          </a:p>
        </p:txBody>
      </p:sp>
      <p:sp>
        <p:nvSpPr>
          <p:cNvPr id="132" name="Shape 132"/>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B</a:t>
            </a:r>
            <a:endParaRPr sz="1400" b="0" i="0" u="none" strike="noStrike" cap="none">
              <a:solidFill>
                <a:srgbClr val="295269"/>
              </a:solidFill>
              <a:latin typeface="Dosis"/>
              <a:ea typeface="Dosis"/>
              <a:cs typeface="Dosis"/>
              <a:sym typeface="Dosis"/>
            </a:endParaRPr>
          </a:p>
        </p:txBody>
      </p:sp>
      <p:sp>
        <p:nvSpPr>
          <p:cNvPr id="133" name="Shape 133"/>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D</a:t>
            </a:r>
            <a:endParaRPr sz="1400" b="0" i="0" u="none" strike="noStrike" cap="none">
              <a:solidFill>
                <a:srgbClr val="295269"/>
              </a:solidFill>
              <a:latin typeface="Dosis"/>
              <a:ea typeface="Dosis"/>
              <a:cs typeface="Dosis"/>
              <a:sym typeface="Dosis"/>
            </a:endParaRPr>
          </a:p>
        </p:txBody>
      </p:sp>
      <p:sp>
        <p:nvSpPr>
          <p:cNvPr id="134" name="Shape 134"/>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C</a:t>
            </a:r>
            <a:endParaRPr sz="1400" b="0" i="0" u="none" strike="noStrike" cap="none">
              <a:solidFill>
                <a:srgbClr val="295269"/>
              </a:solidFill>
              <a:latin typeface="Dosis"/>
              <a:ea typeface="Dosis"/>
              <a:cs typeface="Dosis"/>
              <a:sym typeface="Dosis"/>
            </a:endParaRPr>
          </a:p>
        </p:txBody>
      </p:sp>
      <p:cxnSp>
        <p:nvCxnSpPr>
          <p:cNvPr id="135" name="Shape 135"/>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8" name="Shape 138"/>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9"/>
        <p:cNvGrpSpPr/>
        <p:nvPr/>
      </p:nvGrpSpPr>
      <p:grpSpPr>
        <a:xfrm>
          <a:off x="0" y="0"/>
          <a:ext cx="0" cy="0"/>
          <a:chOff x="0" y="0"/>
          <a:chExt cx="0" cy="0"/>
        </a:xfrm>
      </p:grpSpPr>
      <p:pic>
        <p:nvPicPr>
          <p:cNvPr id="140" name="Shape 140"/>
          <p:cNvPicPr preferRelativeResize="0"/>
          <p:nvPr/>
        </p:nvPicPr>
        <p:blipFill rotWithShape="1">
          <a:blip r:embed="rId2">
            <a:alphaModFix/>
          </a:blip>
          <a:srcRect/>
          <a:stretch/>
        </p:blipFill>
        <p:spPr>
          <a:xfrm>
            <a:off x="457359" y="1347812"/>
            <a:ext cx="2434455" cy="2447850"/>
          </a:xfrm>
          <a:prstGeom prst="rect">
            <a:avLst/>
          </a:prstGeom>
          <a:noFill/>
          <a:ln>
            <a:noFill/>
          </a:ln>
        </p:spPr>
      </p:pic>
      <p:sp>
        <p:nvSpPr>
          <p:cNvPr id="141" name="Shape 141"/>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2" name="Shape 142"/>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3" name="Shape 143"/>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4" name="Shape 144"/>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45" name="Shape 145"/>
          <p:cNvPicPr preferRelativeResize="0"/>
          <p:nvPr/>
        </p:nvPicPr>
        <p:blipFill rotWithShape="1">
          <a:blip r:embed="rId2">
            <a:alphaModFix/>
          </a:blip>
          <a:srcRect/>
          <a:stretch/>
        </p:blipFill>
        <p:spPr>
          <a:xfrm>
            <a:off x="3354758" y="1347812"/>
            <a:ext cx="2434455" cy="2447850"/>
          </a:xfrm>
          <a:prstGeom prst="rect">
            <a:avLst/>
          </a:prstGeom>
          <a:noFill/>
          <a:ln>
            <a:noFill/>
          </a:ln>
        </p:spPr>
      </p:pic>
      <p:sp>
        <p:nvSpPr>
          <p:cNvPr id="146" name="Shape 146"/>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7" name="Shape 147"/>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8" name="Shape 148"/>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9" name="Shape 149"/>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50" name="Shape 150"/>
          <p:cNvPicPr preferRelativeResize="0"/>
          <p:nvPr/>
        </p:nvPicPr>
        <p:blipFill rotWithShape="1">
          <a:blip r:embed="rId2">
            <a:alphaModFix/>
          </a:blip>
          <a:srcRect/>
          <a:stretch/>
        </p:blipFill>
        <p:spPr>
          <a:xfrm>
            <a:off x="6252158" y="1347812"/>
            <a:ext cx="2434455" cy="2447850"/>
          </a:xfrm>
          <a:prstGeom prst="rect">
            <a:avLst/>
          </a:prstGeom>
          <a:noFill/>
          <a:ln>
            <a:noFill/>
          </a:ln>
        </p:spPr>
      </p:pic>
      <p:sp>
        <p:nvSpPr>
          <p:cNvPr id="151" name="Shape 151"/>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52" name="Shape 152"/>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53" name="Shape 153"/>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4" name="Shape 154"/>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5"/>
        <p:cNvGrpSpPr/>
        <p:nvPr/>
      </p:nvGrpSpPr>
      <p:grpSpPr>
        <a:xfrm>
          <a:off x="0" y="0"/>
          <a:ext cx="0" cy="0"/>
          <a:chOff x="0" y="0"/>
          <a:chExt cx="0" cy="0"/>
        </a:xfrm>
      </p:grpSpPr>
      <p:sp>
        <p:nvSpPr>
          <p:cNvPr id="156" name="Shape 156"/>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Shape 157"/>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rgbClr val="204056"/>
                </a:solidFill>
                <a:latin typeface="Dosis"/>
                <a:ea typeface="Dosis"/>
                <a:cs typeface="Dosis"/>
                <a:sym typeface="Dosis"/>
              </a:rPr>
              <a:t>Title, could be longer or more wordy</a:t>
            </a:r>
            <a:endParaRPr sz="2800" b="0" i="0" u="none" strike="noStrike" cap="none">
              <a:solidFill>
                <a:srgbClr val="204056"/>
              </a:solidFill>
              <a:latin typeface="Dosis"/>
              <a:ea typeface="Dosis"/>
              <a:cs typeface="Dosis"/>
              <a:sym typeface="Dosis"/>
            </a:endParaRPr>
          </a:p>
        </p:txBody>
      </p:sp>
      <p:sp>
        <p:nvSpPr>
          <p:cNvPr id="158" name="Shape 158"/>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Commentary</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Trends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Key Findings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204056"/>
              </a:solidFill>
              <a:latin typeface="Dosis"/>
              <a:ea typeface="Dosis"/>
              <a:cs typeface="Dosis"/>
              <a:sym typeface="Dosis"/>
            </a:endParaRPr>
          </a:p>
        </p:txBody>
      </p:sp>
      <p:sp>
        <p:nvSpPr>
          <p:cNvPr id="159" name="Shape 159"/>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0" name="Shape 160"/>
          <p:cNvPicPr preferRelativeResize="0"/>
          <p:nvPr/>
        </p:nvPicPr>
        <p:blipFill rotWithShape="1">
          <a:blip r:embed="rId2">
            <a:alphaModFix/>
          </a:blip>
          <a:srcRect/>
          <a:stretch/>
        </p:blipFill>
        <p:spPr>
          <a:xfrm>
            <a:off x="486668" y="784766"/>
            <a:ext cx="4521770" cy="3425651"/>
          </a:xfrm>
          <a:prstGeom prst="rect">
            <a:avLst/>
          </a:prstGeom>
          <a:noFill/>
          <a:ln>
            <a:noFill/>
          </a:ln>
        </p:spPr>
      </p:pic>
      <p:sp>
        <p:nvSpPr>
          <p:cNvPr id="161" name="Shape 161"/>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2"/>
        <p:cNvGrpSpPr/>
        <p:nvPr/>
      </p:nvGrpSpPr>
      <p:grpSpPr>
        <a:xfrm>
          <a:off x="0" y="0"/>
          <a:ext cx="0" cy="0"/>
          <a:chOff x="0" y="0"/>
          <a:chExt cx="0" cy="0"/>
        </a:xfrm>
      </p:grpSpPr>
      <p:sp>
        <p:nvSpPr>
          <p:cNvPr id="163" name="Shape 163"/>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4" name="Shape 164"/>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5" name="Shape 165"/>
          <p:cNvPicPr preferRelativeResize="0"/>
          <p:nvPr/>
        </p:nvPicPr>
        <p:blipFill rotWithShape="1">
          <a:blip r:embed="rId2">
            <a:alphaModFix/>
          </a:blip>
          <a:srcRect/>
          <a:stretch/>
        </p:blipFill>
        <p:spPr>
          <a:xfrm>
            <a:off x="644872" y="1111745"/>
            <a:ext cx="3578572" cy="2711276"/>
          </a:xfrm>
          <a:prstGeom prst="rect">
            <a:avLst/>
          </a:prstGeom>
          <a:noFill/>
          <a:ln>
            <a:noFill/>
          </a:ln>
        </p:spPr>
      </p:pic>
      <p:pic>
        <p:nvPicPr>
          <p:cNvPr id="166" name="Shape 166"/>
          <p:cNvPicPr preferRelativeResize="0"/>
          <p:nvPr/>
        </p:nvPicPr>
        <p:blipFill rotWithShape="1">
          <a:blip r:embed="rId2">
            <a:alphaModFix/>
          </a:blip>
          <a:srcRect/>
          <a:stretch/>
        </p:blipFill>
        <p:spPr>
          <a:xfrm>
            <a:off x="4878139" y="1111745"/>
            <a:ext cx="3578572" cy="2711276"/>
          </a:xfrm>
          <a:prstGeom prst="rect">
            <a:avLst/>
          </a:prstGeom>
          <a:noFill/>
          <a:ln>
            <a:noFill/>
          </a:ln>
        </p:spPr>
      </p:pic>
      <p:sp>
        <p:nvSpPr>
          <p:cNvPr id="167" name="Shape 167"/>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8" name="Shape 168"/>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9"/>
        <p:cNvGrpSpPr/>
        <p:nvPr/>
      </p:nvGrpSpPr>
      <p:grpSpPr>
        <a:xfrm>
          <a:off x="0" y="0"/>
          <a:ext cx="0" cy="0"/>
          <a:chOff x="0" y="0"/>
          <a:chExt cx="0" cy="0"/>
        </a:xfrm>
      </p:grpSpPr>
      <p:pic>
        <p:nvPicPr>
          <p:cNvPr id="170" name="Shape 170"/>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1" name="Shape 171"/>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Shape 172"/>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3" name="Shape 173"/>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4"/>
        <p:cNvGrpSpPr/>
        <p:nvPr/>
      </p:nvGrpSpPr>
      <p:grpSpPr>
        <a:xfrm>
          <a:off x="0" y="0"/>
          <a:ext cx="0" cy="0"/>
          <a:chOff x="0" y="0"/>
          <a:chExt cx="0" cy="0"/>
        </a:xfrm>
      </p:grpSpPr>
      <p:pic>
        <p:nvPicPr>
          <p:cNvPr id="175" name="Shape 17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76" name="Shape 176"/>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Shape 177"/>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8" name="Shape 178"/>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9"/>
        <p:cNvGrpSpPr/>
        <p:nvPr/>
      </p:nvGrpSpPr>
      <p:grpSpPr>
        <a:xfrm>
          <a:off x="0" y="0"/>
          <a:ext cx="0" cy="0"/>
          <a:chOff x="0" y="0"/>
          <a:chExt cx="0" cy="0"/>
        </a:xfrm>
      </p:grpSpPr>
      <p:pic>
        <p:nvPicPr>
          <p:cNvPr id="180" name="Shape 180"/>
          <p:cNvPicPr preferRelativeResize="0"/>
          <p:nvPr/>
        </p:nvPicPr>
        <p:blipFill rotWithShape="1">
          <a:blip r:embed="rId2">
            <a:alphaModFix/>
          </a:blip>
          <a:srcRect/>
          <a:stretch/>
        </p:blipFill>
        <p:spPr>
          <a:xfrm>
            <a:off x="0" y="0"/>
            <a:ext cx="5143500" cy="5143500"/>
          </a:xfrm>
          <a:prstGeom prst="rect">
            <a:avLst/>
          </a:prstGeom>
          <a:noFill/>
          <a:ln>
            <a:noFill/>
          </a:ln>
        </p:spPr>
      </p:pic>
      <p:sp>
        <p:nvSpPr>
          <p:cNvPr id="181" name="Shape 181"/>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BCBEC0"/>
                </a:solidFill>
                <a:latin typeface="Dosis"/>
                <a:ea typeface="Dosis"/>
                <a:cs typeface="Dosis"/>
                <a:sym typeface="Dosis"/>
              </a:rPr>
              <a:t>Passionate developer, lover of pizza and cute little dogs. Previously at Acme Inc and Awesome Startup.</a:t>
            </a:r>
            <a:endParaRPr sz="1800" b="0" i="0" u="none" strike="noStrike" cap="none">
              <a:solidFill>
                <a:srgbClr val="BCBEC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BCBEC0"/>
              </a:solidFill>
              <a:latin typeface="Dosis"/>
              <a:ea typeface="Dosis"/>
              <a:cs typeface="Dosis"/>
              <a:sym typeface="Dosis"/>
            </a:endParaRPr>
          </a:p>
        </p:txBody>
      </p:sp>
      <p:sp>
        <p:nvSpPr>
          <p:cNvPr id="182" name="Shape 182"/>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Dosis"/>
                <a:ea typeface="Dosis"/>
                <a:cs typeface="Dosis"/>
                <a:sym typeface="Dosis"/>
              </a:rPr>
              <a:t>Welcome</a:t>
            </a:r>
            <a:endParaRPr sz="1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Dosis"/>
                <a:ea typeface="Dosis"/>
                <a:cs typeface="Dosis"/>
                <a:sym typeface="Dosis"/>
              </a:rPr>
              <a:t>John Coder</a:t>
            </a:r>
            <a:endParaRPr sz="2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9pPr>
          </a:lstStyle>
          <a:p>
            <a:endParaRPr/>
          </a:p>
        </p:txBody>
      </p:sp>
      <p:sp>
        <p:nvSpPr>
          <p:cNvPr id="19" name="Shape 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3"/>
        <p:cNvGrpSpPr/>
        <p:nvPr/>
      </p:nvGrpSpPr>
      <p:grpSpPr>
        <a:xfrm>
          <a:off x="0" y="0"/>
          <a:ext cx="0" cy="0"/>
          <a:chOff x="0" y="0"/>
          <a:chExt cx="0" cy="0"/>
        </a:xfrm>
      </p:grpSpPr>
      <p:pic>
        <p:nvPicPr>
          <p:cNvPr id="184" name="Shape 18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5" name="Shape 185"/>
          <p:cNvPicPr preferRelativeResize="0"/>
          <p:nvPr/>
        </p:nvPicPr>
        <p:blipFill rotWithShape="1">
          <a:blip r:embed="rId3">
            <a:alphaModFix/>
          </a:blip>
          <a:srcRect/>
          <a:stretch/>
        </p:blipFill>
        <p:spPr>
          <a:xfrm>
            <a:off x="3079949" y="2258699"/>
            <a:ext cx="2984101" cy="626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6"/>
        <p:cNvGrpSpPr/>
        <p:nvPr/>
      </p:nvGrpSpPr>
      <p:grpSpPr>
        <a:xfrm>
          <a:off x="0" y="0"/>
          <a:ext cx="0" cy="0"/>
          <a:chOff x="0" y="0"/>
          <a:chExt cx="0" cy="0"/>
        </a:xfrm>
      </p:grpSpPr>
      <p:pic>
        <p:nvPicPr>
          <p:cNvPr id="187" name="Shape 18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8" name="Shape 188"/>
          <p:cNvPicPr preferRelativeResize="0"/>
          <p:nvPr/>
        </p:nvPicPr>
        <p:blipFill rotWithShape="1">
          <a:blip r:embed="rId3">
            <a:alphaModFix/>
          </a:blip>
          <a:srcRect/>
          <a:stretch/>
        </p:blipFill>
        <p:spPr>
          <a:xfrm>
            <a:off x="3079946" y="2257954"/>
            <a:ext cx="2984101" cy="62758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9"/>
        <p:cNvGrpSpPr/>
        <p:nvPr/>
      </p:nvGrpSpPr>
      <p:grpSpPr>
        <a:xfrm>
          <a:off x="0" y="0"/>
          <a:ext cx="0" cy="0"/>
          <a:chOff x="0" y="0"/>
          <a:chExt cx="0" cy="0"/>
        </a:xfrm>
      </p:grpSpPr>
      <p:sp>
        <p:nvSpPr>
          <p:cNvPr id="190" name="Shape 190"/>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THANKS!</a:t>
            </a:r>
            <a:endParaRPr sz="1000" b="0" i="0" u="none" strike="noStrike" cap="none">
              <a:solidFill>
                <a:schemeClr val="lt1"/>
              </a:solidFill>
              <a:latin typeface="Dosis"/>
              <a:ea typeface="Dosis"/>
              <a:cs typeface="Dosis"/>
              <a:sym typeface="Dosis"/>
            </a:endParaRPr>
          </a:p>
        </p:txBody>
      </p:sp>
      <p:sp>
        <p:nvSpPr>
          <p:cNvPr id="191" name="Shape 191"/>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SzPts val="1400"/>
              <a:buFont typeface="Arial"/>
              <a:buNone/>
            </a:pPr>
            <a:r>
              <a:rPr lang="en" sz="1400" b="0" i="0" u="none" strike="noStrike" cap="none">
                <a:solidFill>
                  <a:schemeClr val="lt1"/>
                </a:solidFill>
                <a:latin typeface="Dosis"/>
                <a:ea typeface="Dosis"/>
                <a:cs typeface="Dosis"/>
                <a:sym typeface="Dosis"/>
              </a:rPr>
              <a:t>Zach Sims   </a:t>
            </a:r>
            <a:endParaRPr sz="14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@zsims   </a:t>
            </a:r>
            <a:endParaRPr sz="12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zach@codecademy.com</a:t>
            </a:r>
            <a:endParaRPr sz="1200" b="0" i="0" u="none" strike="noStrike" cap="none">
              <a:solidFill>
                <a:srgbClr val="BCBEC0"/>
              </a:solidFill>
              <a:latin typeface="Dosis"/>
              <a:ea typeface="Dosis"/>
              <a:cs typeface="Dosis"/>
              <a:sym typeface="Dosis"/>
            </a:endParaRPr>
          </a:p>
        </p:txBody>
      </p:sp>
      <p:pic>
        <p:nvPicPr>
          <p:cNvPr id="192" name="Shape 192"/>
          <p:cNvPicPr preferRelativeResize="0"/>
          <p:nvPr/>
        </p:nvPicPr>
        <p:blipFill rotWithShape="1">
          <a:blip r:embed="rId2">
            <a:alphaModFix/>
          </a:blip>
          <a:srcRect/>
          <a:stretch/>
        </p:blipFill>
        <p:spPr>
          <a:xfrm>
            <a:off x="3890566" y="1496600"/>
            <a:ext cx="1362880" cy="286626"/>
          </a:xfrm>
          <a:prstGeom prst="rect">
            <a:avLst/>
          </a:prstGeom>
          <a:noFill/>
          <a:ln>
            <a:noFill/>
          </a:ln>
        </p:spPr>
      </p:pic>
      <p:sp>
        <p:nvSpPr>
          <p:cNvPr id="193" name="Shape 193"/>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C8CACB"/>
              </a:buClr>
              <a:buSzPts val="1200"/>
              <a:buFont typeface="Arial"/>
              <a:buNone/>
            </a:pPr>
            <a:r>
              <a:rPr lang="en" sz="1200" b="0" i="0" u="none" strike="noStrike" cap="none">
                <a:solidFill>
                  <a:srgbClr val="C8CACB"/>
                </a:solidFill>
                <a:latin typeface="Dosis"/>
                <a:ea typeface="Dosis"/>
                <a:cs typeface="Dosis"/>
                <a:sym typeface="Dosis"/>
              </a:rPr>
              <a:t>WE’RE HIRING:</a:t>
            </a:r>
            <a:r>
              <a:rPr lang="en" sz="1200" b="0" i="0" u="none" strike="noStrike" cap="none">
                <a:solidFill>
                  <a:srgbClr val="F4F5F5"/>
                </a:solidFill>
                <a:latin typeface="Dosis"/>
                <a:ea typeface="Dosis"/>
                <a:cs typeface="Dosis"/>
                <a:sym typeface="Dosis"/>
              </a:rPr>
              <a:t> </a:t>
            </a:r>
            <a:r>
              <a:rPr lang="en" sz="1200" b="0" i="0" u="none" strike="noStrike" cap="none">
                <a:solidFill>
                  <a:srgbClr val="FA726E"/>
                </a:solidFill>
                <a:latin typeface="Dosis"/>
                <a:ea typeface="Dosis"/>
                <a:cs typeface="Dosis"/>
                <a:sym typeface="Dosis"/>
              </a:rPr>
              <a:t>http://www.codecademy.com/about/jobs</a:t>
            </a:r>
            <a:endParaRPr sz="1200" b="0" i="0" u="none" strike="noStrike" cap="none">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endParaRPr sz="12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Q2</a:t>
            </a:r>
            <a:endParaRPr sz="900" b="0" i="0" u="none" strike="noStrike" cap="none">
              <a:solidFill>
                <a:srgbClr val="000000"/>
              </a:solidFill>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Q3</a:t>
            </a:r>
            <a:endParaRPr sz="900" b="0" i="0" u="none" strike="noStrike" cap="none">
              <a:solidFill>
                <a:srgbClr val="000000"/>
              </a:solidFill>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Q4</a:t>
            </a:r>
            <a:endParaRPr sz="900" b="0" i="0" u="none" strike="noStrike" cap="none">
              <a:solidFill>
                <a:srgbClr val="000000"/>
              </a:solidFill>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July</a:t>
            </a:r>
            <a:endParaRPr sz="900" b="0" i="0" u="none" strike="noStrike" cap="none">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August</a:t>
            </a:r>
            <a:endParaRPr sz="900" b="0" i="0" u="none" strike="noStrike" cap="none">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September</a:t>
            </a:r>
            <a:endParaRPr sz="900" b="0" i="0" u="none" strike="noStrike" cap="none">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January</a:t>
            </a:r>
            <a:endParaRPr sz="900" b="0" i="0" u="none" strike="noStrike" cap="none">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February</a:t>
            </a:r>
            <a:endParaRPr sz="900" b="0" i="0" u="none" strike="noStrike" cap="none">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March</a:t>
            </a:r>
            <a:endParaRPr sz="900" b="0" i="0" u="none" strike="noStrike" cap="none">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October</a:t>
            </a:r>
            <a:endParaRPr sz="900" b="0" i="0" u="none" strike="noStrike" cap="none">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November</a:t>
            </a:r>
            <a:endParaRPr sz="900" b="0" i="0" u="none" strike="noStrike" cap="none">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December</a:t>
            </a:r>
            <a:endParaRPr sz="900" b="0" i="0" u="none" strike="noStrike" cap="none">
              <a:solidFill>
                <a:srgbClr val="B7B7B7"/>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sm" len="sm"/>
            <a:tailEnd type="none" w="sm" len="sm"/>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Spec definition</a:t>
            </a:r>
            <a:endParaRPr sz="1000" b="0" i="0" u="none" strike="noStrike" cap="none">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Evaluate, and build</a:t>
            </a:r>
            <a:endParaRPr sz="1000" b="0" i="0" u="none" strike="noStrike" cap="none">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non-US app store?</a:t>
            </a:r>
            <a:endParaRPr sz="1000" b="0" i="0" u="none" strike="noStrike" cap="none">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LTP 1+2 francine release</a:t>
            </a:r>
            <a:endParaRPr sz="1000" b="0" i="0" u="none" strike="noStrike" cap="none">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final release</a:t>
            </a:r>
            <a:endParaRPr sz="1000" b="0" i="0" u="none" strike="noStrike" cap="none">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HT: 100 interviews</a:t>
            </a:r>
            <a:endParaRPr sz="1000" b="0" i="0" u="none" strike="noStrike" cap="none">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hireability funnel + integration?</a:t>
            </a:r>
            <a:endParaRPr sz="1000" b="0" i="0" u="none" strike="noStrike" cap="none">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Peer Code Review</a:t>
            </a:r>
            <a:endParaRPr sz="1000" b="0" i="0" u="none" strike="noStrike" cap="none">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Guidance Counselor</a:t>
            </a:r>
            <a:endParaRPr sz="1000" b="0" i="0" u="none" strike="noStrike" cap="none">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Deliver to US app store</a:t>
            </a:r>
            <a:endParaRPr sz="1000" b="0" i="0" u="none" strike="noStrike" cap="none">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sm" len="sm"/>
            <a:tailEnd type="none" w="sm" len="sm"/>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295269"/>
                </a:solidFill>
                <a:latin typeface="Dosis"/>
                <a:ea typeface="Dosis"/>
                <a:cs typeface="Dosis"/>
                <a:sym typeface="Dosis"/>
              </a:rPr>
              <a:t>LTP3</a:t>
            </a:r>
            <a:endParaRPr sz="1100" b="0" i="0" u="none" strike="noStrike" cap="none">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6AB1D3"/>
                </a:solidFill>
                <a:latin typeface="Dosis"/>
                <a:ea typeface="Dosis"/>
                <a:cs typeface="Dosis"/>
                <a:sym typeface="Dosis"/>
              </a:rPr>
              <a:t>Community + $</a:t>
            </a:r>
            <a:endParaRPr sz="1100" b="0" i="0" u="none" strike="noStrike" cap="none">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40D7C1"/>
                </a:solidFill>
                <a:latin typeface="Dosis"/>
                <a:ea typeface="Dosis"/>
                <a:cs typeface="Dosis"/>
                <a:sym typeface="Dosis"/>
              </a:rPr>
              <a:t>Mobile</a:t>
            </a:r>
            <a:endParaRPr sz="1100" b="0" i="0" u="none" strike="noStrike" cap="none">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sm" len="sm"/>
            <a:tailEnd type="none" w="sm" len="sm"/>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sm" len="sm"/>
            <a:tailEnd type="none" w="sm" len="sm"/>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sm" len="sm"/>
            <a:tailEnd type="none" w="sm" len="sm"/>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9" name="Shape 24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50" name="Shape 2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1"/>
        <p:cNvGrpSpPr/>
        <p:nvPr/>
      </p:nvGrpSpPr>
      <p:grpSpPr>
        <a:xfrm>
          <a:off x="0" y="0"/>
          <a:ext cx="0" cy="0"/>
          <a:chOff x="0" y="0"/>
          <a:chExt cx="0" cy="0"/>
        </a:xfrm>
      </p:grpSpPr>
      <p:sp>
        <p:nvSpPr>
          <p:cNvPr id="252" name="Shape 25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endParaRPr/>
          </a:p>
        </p:txBody>
      </p:sp>
      <p:sp>
        <p:nvSpPr>
          <p:cNvPr id="253" name="Shape 253"/>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endParaRPr/>
          </a:p>
        </p:txBody>
      </p:sp>
      <p:sp>
        <p:nvSpPr>
          <p:cNvPr id="254" name="Shape 2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endParaRPr/>
          </a:p>
        </p:txBody>
      </p:sp>
      <p:sp>
        <p:nvSpPr>
          <p:cNvPr id="257" name="Shape 2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0" name="Shape 26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1" name="Shape 26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2" name="Shape 26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5" name="Shape 2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endParaRPr/>
          </a:p>
        </p:txBody>
      </p:sp>
      <p:sp>
        <p:nvSpPr>
          <p:cNvPr id="268" name="Shape 26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9" name="Shape 2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2" name="Shape 2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3" name="Shape 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4" name="Shape 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endParaRPr/>
          </a:p>
        </p:txBody>
      </p:sp>
      <p:sp>
        <p:nvSpPr>
          <p:cNvPr id="272" name="Shape 2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Shape 27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endParaRPr/>
          </a:p>
        </p:txBody>
      </p:sp>
      <p:sp>
        <p:nvSpPr>
          <p:cNvPr id="276" name="Shape 27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9pPr>
          </a:lstStyle>
          <a:p>
            <a:endParaRPr/>
          </a:p>
        </p:txBody>
      </p:sp>
      <p:sp>
        <p:nvSpPr>
          <p:cNvPr id="277" name="Shape 27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78" name="Shape 2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stStyle>
          <a:p>
            <a:endParaRPr/>
          </a:p>
        </p:txBody>
      </p:sp>
      <p:sp>
        <p:nvSpPr>
          <p:cNvPr id="281" name="Shape 2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t>xx%</a:t>
            </a:r>
          </a:p>
        </p:txBody>
      </p:sp>
      <p:sp>
        <p:nvSpPr>
          <p:cNvPr id="284" name="Shape 28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ctr"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85" name="Shape 28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7" name="Shape 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9pPr>
          </a:lstStyle>
          <a:p>
            <a:endParaRPr/>
          </a:p>
        </p:txBody>
      </p:sp>
      <p:sp>
        <p:nvSpPr>
          <p:cNvPr id="30" name="Shape 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31" name="Shape 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9pPr>
          </a:lstStyle>
          <a:p>
            <a:endParaRPr/>
          </a:p>
        </p:txBody>
      </p:sp>
      <p:sp>
        <p:nvSpPr>
          <p:cNvPr id="34" name="Shape 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Shape 3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9pPr>
          </a:lstStyle>
          <a:p>
            <a:endParaRPr/>
          </a:p>
        </p:txBody>
      </p:sp>
      <p:sp>
        <p:nvSpPr>
          <p:cNvPr id="38" name="Shape 3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9pPr>
          </a:lstStyle>
          <a:p>
            <a:endParaRPr/>
          </a:p>
        </p:txBody>
      </p:sp>
      <p:sp>
        <p:nvSpPr>
          <p:cNvPr id="39" name="Shape 3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0" name="Shape 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1pPr>
          </a:lstStyle>
          <a:p>
            <a:endParaRPr/>
          </a:p>
        </p:txBody>
      </p:sp>
      <p:sp>
        <p:nvSpPr>
          <p:cNvPr id="43" name="Shape 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marR="0" lvl="0" indent="-419100" algn="l" rtl="0">
              <a:lnSpc>
                <a:spcPct val="100000"/>
              </a:lnSpc>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US" sz="3600" dirty="0">
                <a:solidFill>
                  <a:schemeClr val="lt1"/>
                </a:solidFill>
                <a:latin typeface="Roboto Black"/>
                <a:ea typeface="Roboto Black"/>
                <a:cs typeface="Roboto Black"/>
                <a:sym typeface="Roboto Black"/>
              </a:rPr>
              <a:t>Capstone: Funnels with </a:t>
            </a:r>
            <a:r>
              <a:rPr lang="en-US" sz="3600" b="0" i="0" u="none" strike="noStrike" cap="none" dirty="0">
                <a:solidFill>
                  <a:schemeClr val="lt1"/>
                </a:solidFill>
                <a:latin typeface="Roboto Black"/>
                <a:ea typeface="Roboto Black"/>
                <a:cs typeface="Roboto Black"/>
                <a:sym typeface="Roboto Black"/>
              </a:rPr>
              <a:t>Warby Parker </a:t>
            </a:r>
            <a:endParaRPr sz="36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Learn SQL from Scratch</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US" sz="2800" b="0" i="0" u="none" strike="noStrike" cap="none" dirty="0">
                <a:solidFill>
                  <a:srgbClr val="EFEFEF"/>
                </a:solidFill>
                <a:latin typeface="Roboto Thin"/>
                <a:ea typeface="Roboto Thin"/>
                <a:cs typeface="Roboto Thin"/>
                <a:sym typeface="Roboto Thin"/>
              </a:rPr>
              <a:t>Julie Fawcett</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08</a:t>
            </a:r>
            <a:r>
              <a:rPr lang="en" sz="2800" dirty="0">
                <a:solidFill>
                  <a:srgbClr val="EFEFEF"/>
                </a:solidFill>
                <a:latin typeface="Roboto Thin"/>
                <a:ea typeface="Roboto Thin"/>
                <a:cs typeface="Roboto Thin"/>
                <a:sym typeface="Roboto Thin"/>
              </a:rPr>
              <a:t>/27/2018</a:t>
            </a:r>
            <a:endParaRPr sz="2800" b="0" i="0" u="none" strike="noStrike" cap="none" dirty="0">
              <a:solidFill>
                <a:srgbClr val="EFEFEF"/>
              </a:solidFill>
              <a:latin typeface="Roboto Thin"/>
              <a:ea typeface="Roboto Thin"/>
              <a:cs typeface="Roboto Thin"/>
              <a:sym typeface="Roboto Thin"/>
            </a:endParaRPr>
          </a:p>
        </p:txBody>
      </p:sp>
      <p:pic>
        <p:nvPicPr>
          <p:cNvPr id="299" name="Shape 299"/>
          <p:cNvPicPr preferRelativeResize="0"/>
          <p:nvPr/>
        </p:nvPicPr>
        <p:blipFill rotWithShape="1">
          <a:blip r:embed="rId3">
            <a:alphaModFix/>
          </a:blip>
          <a:srcRect/>
          <a:stretch/>
        </p:blipFill>
        <p:spPr>
          <a:xfrm>
            <a:off x="466824" y="661700"/>
            <a:ext cx="2024775" cy="4258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800"/>
              <a:buFont typeface="Roboto"/>
              <a:buNone/>
            </a:pPr>
            <a:r>
              <a:rPr lang="en" sz="2800" b="1" i="0" u="none" strike="noStrike" cap="none">
                <a:solidFill>
                  <a:srgbClr val="295269"/>
                </a:solidFill>
                <a:latin typeface="Roboto"/>
                <a:ea typeface="Roboto"/>
                <a:cs typeface="Roboto"/>
                <a:sym typeface="Roboto"/>
              </a:rPr>
              <a:t>Example Table of Contents</a:t>
            </a:r>
            <a:endParaRPr sz="2800" b="1" i="0" u="none" strike="noStrike" cap="none">
              <a:solidFill>
                <a:srgbClr val="295269"/>
              </a:solidFill>
              <a:latin typeface="Roboto"/>
              <a:ea typeface="Roboto"/>
              <a:cs typeface="Roboto"/>
              <a:sym typeface="Roboto"/>
            </a:endParaRPr>
          </a:p>
        </p:txBody>
      </p:sp>
      <p:sp>
        <p:nvSpPr>
          <p:cNvPr id="2" name="Text Placeholder 1">
            <a:extLst>
              <a:ext uri="{FF2B5EF4-FFF2-40B4-BE49-F238E27FC236}">
                <a16:creationId xmlns:a16="http://schemas.microsoft.com/office/drawing/2014/main" id="{B50CCBB0-04E9-48CC-A1CB-50AD3BD8D2DD}"/>
              </a:ext>
            </a:extLst>
          </p:cNvPr>
          <p:cNvSpPr>
            <a:spLocks noGrp="1"/>
          </p:cNvSpPr>
          <p:nvPr>
            <p:ph type="body" idx="1"/>
          </p:nvPr>
        </p:nvSpPr>
        <p:spPr>
          <a:xfrm>
            <a:off x="311700" y="1152475"/>
            <a:ext cx="8520600" cy="1419275"/>
          </a:xfrm>
        </p:spPr>
        <p:txBody>
          <a:bodyPr/>
          <a:lstStyle/>
          <a:p>
            <a:pPr marL="114300" indent="0">
              <a:buNone/>
            </a:pPr>
            <a:r>
              <a:rPr lang="en-US" dirty="0"/>
              <a:t>1. Get Familiar with Warby Parker - What is the Quiz Funnel?</a:t>
            </a:r>
          </a:p>
          <a:p>
            <a:pPr marL="114300" indent="0">
              <a:buNone/>
            </a:pPr>
            <a:r>
              <a:rPr lang="en-US" dirty="0"/>
              <a:t>2. A/B Test with Home Try-On Funnel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lvl="0" algn="ctr">
              <a:buSzPts val="4800"/>
            </a:pPr>
            <a:r>
              <a:rPr lang="en" sz="4800" b="0" i="0" u="none" strike="noStrike" cap="none" dirty="0">
                <a:solidFill>
                  <a:schemeClr val="lt1"/>
                </a:solidFill>
                <a:latin typeface="Roboto Black"/>
                <a:ea typeface="Roboto Black"/>
                <a:cs typeface="Roboto Black"/>
                <a:sym typeface="Roboto Black"/>
              </a:rPr>
              <a:t>1. </a:t>
            </a:r>
            <a:r>
              <a:rPr lang="en-US" sz="4800" dirty="0">
                <a:solidFill>
                  <a:schemeClr val="lt1"/>
                </a:solidFill>
                <a:latin typeface="Roboto Black"/>
                <a:ea typeface="Roboto Black"/>
                <a:cs typeface="Roboto Black"/>
                <a:sym typeface="Roboto Black"/>
              </a:rPr>
              <a:t>Get familiar with Warby Parker – Quiz Funnel</a:t>
            </a:r>
          </a:p>
          <a:p>
            <a:pPr marL="0" marR="0" lvl="0" indent="0" algn="ctr" rtl="0">
              <a:lnSpc>
                <a:spcPct val="100000"/>
              </a:lnSpc>
              <a:spcBef>
                <a:spcPts val="0"/>
              </a:spcBef>
              <a:spcAft>
                <a:spcPts val="0"/>
              </a:spcAft>
              <a:buClr>
                <a:srgbClr val="000000"/>
              </a:buClr>
              <a:buSzPts val="4800"/>
              <a:buFont typeface="Arial"/>
              <a:buNone/>
            </a:pP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1.1 </a:t>
            </a:r>
            <a:r>
              <a:rPr lang="en-US" sz="2400" b="1" i="0" u="none" strike="noStrike" cap="none" dirty="0">
                <a:solidFill>
                  <a:srgbClr val="295269"/>
                </a:solidFill>
                <a:latin typeface="Roboto"/>
                <a:ea typeface="Roboto"/>
                <a:cs typeface="Roboto"/>
                <a:sym typeface="Roboto"/>
              </a:rPr>
              <a:t>Get Familiar with Warby Parker – Survey Table Columns</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273100" y="12322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Query Used: </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a:t>
            </a:r>
          </a:p>
          <a:p>
            <a:pPr lvl="0">
              <a:buClr>
                <a:schemeClr val="dk1"/>
              </a:buClr>
              <a:buSzPts val="1100"/>
            </a:pPr>
            <a:r>
              <a:rPr lang="en-US" sz="900" dirty="0">
                <a:latin typeface="Courier New"/>
                <a:ea typeface="Courier New"/>
                <a:cs typeface="Courier New"/>
                <a:sym typeface="Courier New"/>
              </a:rPr>
              <a:t>FROM survey</a:t>
            </a:r>
          </a:p>
          <a:p>
            <a:pPr lvl="0">
              <a:buClr>
                <a:schemeClr val="dk1"/>
              </a:buClr>
              <a:buSzPts val="1100"/>
            </a:pPr>
            <a:r>
              <a:rPr lang="en-US" sz="900" dirty="0">
                <a:latin typeface="Courier New"/>
                <a:ea typeface="Courier New"/>
                <a:cs typeface="Courier New"/>
                <a:sym typeface="Courier New"/>
              </a:rPr>
              <a:t>LIMIT 10;</a:t>
            </a: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SzPts val="1100"/>
            </a:pPr>
            <a:r>
              <a:rPr lang="en" sz="1200" dirty="0">
                <a:latin typeface="Roboto"/>
                <a:ea typeface="Roboto"/>
                <a:cs typeface="Roboto"/>
                <a:sym typeface="Roboto"/>
              </a:rPr>
              <a:t>Below are the column names present</a:t>
            </a:r>
            <a:r>
              <a:rPr lang="en-US" sz="1200" dirty="0">
                <a:latin typeface="Roboto"/>
                <a:ea typeface="Roboto"/>
                <a:cs typeface="Roboto"/>
                <a:sym typeface="Roboto"/>
              </a:rPr>
              <a:t> in the Survey table of the Warby Park Database. </a:t>
            </a:r>
          </a:p>
          <a:p>
            <a:pPr marL="171450" lvl="4" indent="-171450">
              <a:lnSpc>
                <a:spcPct val="115000"/>
              </a:lnSpc>
              <a:buSzPts val="1100"/>
              <a:buFont typeface="Arial" panose="020B0604020202020204" pitchFamily="34" charset="0"/>
              <a:buChar char="•"/>
            </a:pPr>
            <a:r>
              <a:rPr lang="en-US" sz="1200" dirty="0">
                <a:latin typeface="Roboto"/>
                <a:ea typeface="Roboto"/>
                <a:cs typeface="Roboto"/>
                <a:sym typeface="Roboto"/>
              </a:rPr>
              <a:t>Question – contains the list of questions answered by each user.</a:t>
            </a:r>
          </a:p>
          <a:p>
            <a:pPr marL="171450" lvl="4" indent="-171450">
              <a:lnSpc>
                <a:spcPct val="115000"/>
              </a:lnSpc>
              <a:buSzPts val="1100"/>
              <a:buFont typeface="Arial" panose="020B0604020202020204" pitchFamily="34" charset="0"/>
              <a:buChar char="•"/>
            </a:pPr>
            <a:r>
              <a:rPr lang="en-US" sz="1200" dirty="0" err="1">
                <a:latin typeface="Roboto"/>
                <a:ea typeface="Roboto"/>
                <a:cs typeface="Roboto"/>
                <a:sym typeface="Roboto"/>
              </a:rPr>
              <a:t>User_id</a:t>
            </a:r>
            <a:r>
              <a:rPr lang="en-US" sz="1200" dirty="0">
                <a:latin typeface="Roboto"/>
                <a:ea typeface="Roboto"/>
                <a:cs typeface="Roboto"/>
                <a:sym typeface="Roboto"/>
              </a:rPr>
              <a:t> – Contains the unique user Id assigned to each user. </a:t>
            </a:r>
          </a:p>
          <a:p>
            <a:pPr marL="171450" lvl="4" indent="-171450">
              <a:lnSpc>
                <a:spcPct val="115000"/>
              </a:lnSpc>
              <a:buSzPts val="1100"/>
              <a:buFont typeface="Arial" panose="020B0604020202020204" pitchFamily="34" charset="0"/>
              <a:buChar char="•"/>
            </a:pPr>
            <a:r>
              <a:rPr lang="en-US" sz="1200" dirty="0">
                <a:latin typeface="Roboto"/>
                <a:ea typeface="Roboto"/>
                <a:cs typeface="Roboto"/>
                <a:sym typeface="Roboto"/>
              </a:rPr>
              <a:t>Response – Contains the response by user to each of the questions in the questions column. </a:t>
            </a: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6" name="Shape 317">
            <a:extLst>
              <a:ext uri="{FF2B5EF4-FFF2-40B4-BE49-F238E27FC236}">
                <a16:creationId xmlns:a16="http://schemas.microsoft.com/office/drawing/2014/main" id="{23F0ED7D-A76D-441A-B341-FF8E66E02603}"/>
              </a:ext>
            </a:extLst>
          </p:cNvPr>
          <p:cNvGraphicFramePr/>
          <p:nvPr>
            <p:extLst>
              <p:ext uri="{D42A27DB-BD31-4B8C-83A1-F6EECF244321}">
                <p14:modId xmlns:p14="http://schemas.microsoft.com/office/powerpoint/2010/main" val="2843564798"/>
              </p:ext>
            </p:extLst>
          </p:nvPr>
        </p:nvGraphicFramePr>
        <p:xfrm>
          <a:off x="317862" y="3114793"/>
          <a:ext cx="4641125" cy="1752770"/>
        </p:xfrm>
        <a:graphic>
          <a:graphicData uri="http://schemas.openxmlformats.org/drawingml/2006/table">
            <a:tbl>
              <a:tblPr>
                <a:noFill/>
                <a:tableStyleId>{41C52BF7-F10D-42DD-8479-FF2DDF1A0279}</a:tableStyleId>
              </a:tblPr>
              <a:tblGrid>
                <a:gridCol w="1570325">
                  <a:extLst>
                    <a:ext uri="{9D8B030D-6E8A-4147-A177-3AD203B41FA5}">
                      <a16:colId xmlns:a16="http://schemas.microsoft.com/office/drawing/2014/main" val="20000"/>
                    </a:ext>
                  </a:extLst>
                </a:gridCol>
                <a:gridCol w="2132300">
                  <a:extLst>
                    <a:ext uri="{9D8B030D-6E8A-4147-A177-3AD203B41FA5}">
                      <a16:colId xmlns:a16="http://schemas.microsoft.com/office/drawing/2014/main" val="20001"/>
                    </a:ext>
                  </a:extLst>
                </a:gridCol>
                <a:gridCol w="938500">
                  <a:extLst>
                    <a:ext uri="{9D8B030D-6E8A-4147-A177-3AD203B41FA5}">
                      <a16:colId xmlns:a16="http://schemas.microsoft.com/office/drawing/2014/main" val="20002"/>
                    </a:ext>
                  </a:extLst>
                </a:gridCol>
              </a:tblGrid>
              <a:tr h="278436">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user_id</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response</a:t>
                      </a:r>
                      <a:endParaRPr sz="1000" b="1" u="none" strike="noStrike" cap="none" dirty="0">
                        <a:solidFill>
                          <a:srgbClr val="FFFFFF"/>
                        </a:solidFill>
                      </a:endParaRPr>
                    </a:p>
                  </a:txBody>
                  <a:tcPr marL="91425" marR="91425" marT="91425" marB="91425">
                    <a:solidFill>
                      <a:srgbClr val="204056">
                        <a:alpha val="82352"/>
                      </a:srgbClr>
                    </a:solidFill>
                  </a:tcPr>
                </a:tc>
                <a:extLst>
                  <a:ext uri="{0D108BD9-81ED-4DB2-BD59-A6C34878D82A}">
                    <a16:rowId xmlns:a16="http://schemas.microsoft.com/office/drawing/2014/main" val="10000"/>
                  </a:ext>
                </a:extLst>
              </a:tr>
              <a:tr h="354380">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1. What are you looking for?</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005e7f99-d48c-4fce-b605-10506c85aaf7</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Women's Styles</a:t>
                      </a:r>
                      <a:endParaRPr sz="800" u="none" strike="noStrike" cap="none" dirty="0"/>
                    </a:p>
                  </a:txBody>
                  <a:tcPr marL="91425" marR="91425" marT="91425" marB="91425"/>
                </a:tc>
                <a:extLst>
                  <a:ext uri="{0D108BD9-81ED-4DB2-BD59-A6C34878D82A}">
                    <a16:rowId xmlns:a16="http://schemas.microsoft.com/office/drawing/2014/main" val="10001"/>
                  </a:ext>
                </a:extLst>
              </a:tr>
              <a:tr h="354380">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2. What’s your fit?</a:t>
                      </a:r>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005e7f99-d48c-4fce-b605-10506c85aaf7</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Medium</a:t>
                      </a:r>
                      <a:endParaRPr sz="800" u="none" strike="noStrike" cap="none" dirty="0"/>
                    </a:p>
                  </a:txBody>
                  <a:tcPr marL="91425" marR="91425" marT="91425" marB="91425"/>
                </a:tc>
                <a:extLst>
                  <a:ext uri="{0D108BD9-81ED-4DB2-BD59-A6C34878D82A}">
                    <a16:rowId xmlns:a16="http://schemas.microsoft.com/office/drawing/2014/main" val="10002"/>
                  </a:ext>
                </a:extLst>
              </a:tr>
              <a:tr h="354380">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3. Which shapes do you  like?</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00a556ed-f13e-4c67-8704-27e3573684cd</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Round</a:t>
                      </a:r>
                      <a:endParaRPr sz="800" u="none" strike="noStrike" cap="none" dirty="0"/>
                    </a:p>
                  </a:txBody>
                  <a:tcPr marL="91425" marR="91425" marT="91425" marB="91425"/>
                </a:tc>
                <a:extLst>
                  <a:ext uri="{0D108BD9-81ED-4DB2-BD59-A6C34878D82A}">
                    <a16:rowId xmlns:a16="http://schemas.microsoft.com/office/drawing/2014/main" val="10003"/>
                  </a:ext>
                </a:extLst>
              </a:tr>
              <a:tr h="354380">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4. Which colors do you like?</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00a556ed-f13e-4c67-8704-27e3573684cd</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Two-tone</a:t>
                      </a:r>
                      <a:endParaRPr sz="800" u="none" strike="noStrike" cap="none" dirty="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1.2 </a:t>
            </a:r>
            <a:r>
              <a:rPr lang="en-US" sz="2400" b="1" dirty="0">
                <a:solidFill>
                  <a:srgbClr val="295269"/>
                </a:solidFill>
                <a:latin typeface="Roboto"/>
                <a:ea typeface="Roboto"/>
                <a:cs typeface="Roboto"/>
                <a:sym typeface="Roboto"/>
              </a:rPr>
              <a:t>Users who “give up”   </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Query Used: </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question,</a:t>
            </a:r>
          </a:p>
          <a:p>
            <a:pPr lvl="0">
              <a:buClr>
                <a:schemeClr val="dk1"/>
              </a:buClr>
              <a:buSzPts val="1100"/>
            </a:pPr>
            <a:r>
              <a:rPr lang="en-US" sz="900" dirty="0">
                <a:latin typeface="Courier New"/>
                <a:ea typeface="Courier New"/>
                <a:cs typeface="Courier New"/>
                <a:sym typeface="Courier New"/>
              </a:rPr>
              <a:t>  COUNT(DISTINCT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survey</a:t>
            </a:r>
          </a:p>
          <a:p>
            <a:pPr lvl="0">
              <a:buClr>
                <a:schemeClr val="dk1"/>
              </a:buClr>
              <a:buSzPts val="1100"/>
            </a:pPr>
            <a:r>
              <a:rPr lang="en-US" sz="900" dirty="0">
                <a:latin typeface="Courier New"/>
                <a:ea typeface="Courier New"/>
                <a:cs typeface="Courier New"/>
                <a:sym typeface="Courier New"/>
              </a:rPr>
              <a:t>GROUP BY question;</a:t>
            </a: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1201324"/>
            <a:ext cx="4920900" cy="178047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SzPts val="1100"/>
            </a:pPr>
            <a:r>
              <a:rPr lang="en-US" sz="1050" dirty="0">
                <a:latin typeface="Roboto"/>
                <a:ea typeface="Roboto"/>
                <a:cs typeface="Roboto"/>
                <a:sym typeface="Roboto"/>
              </a:rPr>
              <a:t>The query to the right shows how the results for the table were obtained, these results show the completion percentage per question. </a:t>
            </a:r>
          </a:p>
          <a:p>
            <a:pPr marL="171450" lvl="0" indent="-171450">
              <a:lnSpc>
                <a:spcPct val="115000"/>
              </a:lnSpc>
              <a:buSzPts val="1100"/>
              <a:buFontTx/>
              <a:buChar char="-"/>
            </a:pPr>
            <a:r>
              <a:rPr lang="en-US" sz="1050" dirty="0">
                <a:latin typeface="Roboto"/>
                <a:ea typeface="Roboto"/>
                <a:cs typeface="Roboto"/>
                <a:sym typeface="Roboto"/>
              </a:rPr>
              <a:t>The results show that Questions 3 and 5 have the lowest completion rates. </a:t>
            </a:r>
          </a:p>
          <a:p>
            <a:pPr marL="171450" lvl="0" indent="-171450">
              <a:lnSpc>
                <a:spcPct val="115000"/>
              </a:lnSpc>
              <a:buSzPts val="1100"/>
              <a:buFontTx/>
              <a:buChar char="-"/>
            </a:pPr>
            <a:r>
              <a:rPr lang="en-US" sz="1050" dirty="0">
                <a:latin typeface="Roboto"/>
                <a:ea typeface="Roboto"/>
                <a:cs typeface="Roboto"/>
                <a:sym typeface="Roboto"/>
              </a:rPr>
              <a:t>The reason for this might be due to the nature of the question, question 3 may not contain a visual aid that helps guide users for each shape. Question 5 is most likely due to the fact that average users may not know the last time they had an eye exam. Even when given a range to select from. Or they simply do not want to provide this information to Warby Parker. </a:t>
            </a: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6" name="Shape 317">
            <a:extLst>
              <a:ext uri="{FF2B5EF4-FFF2-40B4-BE49-F238E27FC236}">
                <a16:creationId xmlns:a16="http://schemas.microsoft.com/office/drawing/2014/main" id="{23F0ED7D-A76D-441A-B341-FF8E66E02603}"/>
              </a:ext>
            </a:extLst>
          </p:cNvPr>
          <p:cNvGraphicFramePr/>
          <p:nvPr>
            <p:extLst>
              <p:ext uri="{D42A27DB-BD31-4B8C-83A1-F6EECF244321}">
                <p14:modId xmlns:p14="http://schemas.microsoft.com/office/powerpoint/2010/main" val="4035541218"/>
              </p:ext>
            </p:extLst>
          </p:nvPr>
        </p:nvGraphicFramePr>
        <p:xfrm>
          <a:off x="311700" y="2981799"/>
          <a:ext cx="4710975" cy="1965926"/>
        </p:xfrm>
        <a:graphic>
          <a:graphicData uri="http://schemas.openxmlformats.org/drawingml/2006/table">
            <a:tbl>
              <a:tblPr>
                <a:noFill/>
                <a:tableStyleId>{41C52BF7-F10D-42DD-8479-FF2DDF1A0279}</a:tableStyleId>
              </a:tblPr>
              <a:tblGrid>
                <a:gridCol w="1795750">
                  <a:extLst>
                    <a:ext uri="{9D8B030D-6E8A-4147-A177-3AD203B41FA5}">
                      <a16:colId xmlns:a16="http://schemas.microsoft.com/office/drawing/2014/main" val="20000"/>
                    </a:ext>
                  </a:extLst>
                </a:gridCol>
                <a:gridCol w="586075">
                  <a:extLst>
                    <a:ext uri="{9D8B030D-6E8A-4147-A177-3AD203B41FA5}">
                      <a16:colId xmlns:a16="http://schemas.microsoft.com/office/drawing/2014/main" val="20001"/>
                    </a:ext>
                  </a:extLst>
                </a:gridCol>
                <a:gridCol w="2329150">
                  <a:extLst>
                    <a:ext uri="{9D8B030D-6E8A-4147-A177-3AD203B41FA5}">
                      <a16:colId xmlns:a16="http://schemas.microsoft.com/office/drawing/2014/main" val="20002"/>
                    </a:ext>
                  </a:extLst>
                </a:gridCol>
              </a:tblGrid>
              <a:tr h="241028">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Count</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Percent Completed This Question?</a:t>
                      </a:r>
                      <a:endParaRPr sz="1000" b="1" u="none" strike="noStrike" cap="none" dirty="0">
                        <a:solidFill>
                          <a:srgbClr val="FFFFFF"/>
                        </a:solidFill>
                      </a:endParaRPr>
                    </a:p>
                  </a:txBody>
                  <a:tcPr marL="91425" marR="91425" marT="91425" marB="91425">
                    <a:solidFill>
                      <a:srgbClr val="204056">
                        <a:alpha val="82352"/>
                      </a:srgbClr>
                    </a:solidFill>
                  </a:tcPr>
                </a:tc>
                <a:extLst>
                  <a:ext uri="{0D108BD9-81ED-4DB2-BD59-A6C34878D82A}">
                    <a16:rowId xmlns:a16="http://schemas.microsoft.com/office/drawing/2014/main" val="10000"/>
                  </a:ext>
                </a:extLst>
              </a:tr>
              <a:tr h="286781">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1. What are you looking for?</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500</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100%</a:t>
                      </a:r>
                      <a:endParaRPr sz="800" u="none" strike="noStrike" cap="none" dirty="0"/>
                    </a:p>
                  </a:txBody>
                  <a:tcPr marL="91425" marR="91425" marT="91425" marB="91425"/>
                </a:tc>
                <a:extLst>
                  <a:ext uri="{0D108BD9-81ED-4DB2-BD59-A6C34878D82A}">
                    <a16:rowId xmlns:a16="http://schemas.microsoft.com/office/drawing/2014/main" val="10001"/>
                  </a:ext>
                </a:extLst>
              </a:tr>
              <a:tr h="259040">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2. What’s your fit?</a:t>
                      </a:r>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475</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95%</a:t>
                      </a:r>
                      <a:endParaRPr sz="800" u="none" strike="noStrike" cap="none" dirty="0"/>
                    </a:p>
                  </a:txBody>
                  <a:tcPr marL="91425" marR="91425" marT="91425" marB="91425"/>
                </a:tc>
                <a:extLst>
                  <a:ext uri="{0D108BD9-81ED-4DB2-BD59-A6C34878D82A}">
                    <a16:rowId xmlns:a16="http://schemas.microsoft.com/office/drawing/2014/main" val="10002"/>
                  </a:ext>
                </a:extLst>
              </a:tr>
              <a:tr h="292310">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3. Which shapes do you like?</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380</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80%</a:t>
                      </a:r>
                      <a:endParaRPr sz="800" u="none" strike="noStrike" cap="none" dirty="0"/>
                    </a:p>
                  </a:txBody>
                  <a:tcPr marL="91425" marR="91425" marT="91425" marB="91425"/>
                </a:tc>
                <a:extLst>
                  <a:ext uri="{0D108BD9-81ED-4DB2-BD59-A6C34878D82A}">
                    <a16:rowId xmlns:a16="http://schemas.microsoft.com/office/drawing/2014/main" val="10003"/>
                  </a:ext>
                </a:extLst>
              </a:tr>
              <a:tr h="265725">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4. Which colors do you like?</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361</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95%</a:t>
                      </a:r>
                      <a:endParaRPr sz="800" u="none" strike="noStrike" cap="none" dirty="0"/>
                    </a:p>
                  </a:txBody>
                  <a:tcPr marL="91425" marR="91425" marT="91425" marB="91425"/>
                </a:tc>
                <a:extLst>
                  <a:ext uri="{0D108BD9-81ED-4DB2-BD59-A6C34878D82A}">
                    <a16:rowId xmlns:a16="http://schemas.microsoft.com/office/drawing/2014/main" val="10004"/>
                  </a:ext>
                </a:extLst>
              </a:tr>
              <a:tr h="411596">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5. When was your last Eye Exam? </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270</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75%</a:t>
                      </a:r>
                      <a:endParaRPr sz="800" u="none" strike="noStrike" cap="none" dirty="0"/>
                    </a:p>
                  </a:txBody>
                  <a:tcPr marL="91425" marR="91425" marT="91425" marB="91425"/>
                </a:tc>
                <a:extLst>
                  <a:ext uri="{0D108BD9-81ED-4DB2-BD59-A6C34878D82A}">
                    <a16:rowId xmlns:a16="http://schemas.microsoft.com/office/drawing/2014/main" val="2063220104"/>
                  </a:ext>
                </a:extLst>
              </a:tr>
            </a:tbl>
          </a:graphicData>
        </a:graphic>
      </p:graphicFrame>
    </p:spTree>
    <p:extLst>
      <p:ext uri="{BB962C8B-B14F-4D97-AF65-F5344CB8AC3E}">
        <p14:creationId xmlns:p14="http://schemas.microsoft.com/office/powerpoint/2010/main" val="2381797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a:t>
            </a:r>
            <a:r>
              <a:rPr lang="en" sz="2400" b="1" dirty="0">
                <a:solidFill>
                  <a:srgbClr val="295269"/>
                </a:solidFill>
                <a:latin typeface="Roboto"/>
                <a:ea typeface="Roboto"/>
                <a:cs typeface="Roboto"/>
                <a:sym typeface="Roboto"/>
              </a:rPr>
              <a:t>3</a:t>
            </a:r>
            <a:r>
              <a:rPr lang="en" sz="2400" b="1" i="0" u="none" strike="noStrike" cap="none" dirty="0">
                <a:solidFill>
                  <a:srgbClr val="295269"/>
                </a:solidFill>
                <a:latin typeface="Roboto"/>
                <a:ea typeface="Roboto"/>
                <a:cs typeface="Roboto"/>
                <a:sym typeface="Roboto"/>
              </a:rPr>
              <a:t> </a:t>
            </a:r>
            <a:r>
              <a:rPr lang="en-US" sz="2400" b="1" dirty="0">
                <a:solidFill>
                  <a:srgbClr val="295269"/>
                </a:solidFill>
                <a:latin typeface="Roboto"/>
                <a:ea typeface="Roboto"/>
                <a:cs typeface="Roboto"/>
                <a:sym typeface="Roboto"/>
              </a:rPr>
              <a:t>Percentage of users who answered each question. </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Query Used: </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question,</a:t>
            </a:r>
          </a:p>
          <a:p>
            <a:pPr lvl="0">
              <a:buClr>
                <a:schemeClr val="dk1"/>
              </a:buClr>
              <a:buSzPts val="1100"/>
            </a:pPr>
            <a:r>
              <a:rPr lang="en-US" sz="900" dirty="0">
                <a:latin typeface="Courier New"/>
                <a:ea typeface="Courier New"/>
                <a:cs typeface="Courier New"/>
                <a:sym typeface="Courier New"/>
              </a:rPr>
              <a:t>  COUNT(DISTINCT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FROM survey</a:t>
            </a:r>
          </a:p>
          <a:p>
            <a:pPr lvl="0">
              <a:buClr>
                <a:schemeClr val="dk1"/>
              </a:buClr>
              <a:buSzPts val="1100"/>
            </a:pPr>
            <a:r>
              <a:rPr lang="en-US" sz="900" dirty="0">
                <a:latin typeface="Courier New"/>
                <a:ea typeface="Courier New"/>
                <a:cs typeface="Courier New"/>
                <a:sym typeface="Courier New"/>
              </a:rPr>
              <a:t>GROUP BY question;</a:t>
            </a:r>
          </a:p>
          <a:p>
            <a:pPr lvl="0">
              <a:buClr>
                <a:schemeClr val="dk1"/>
              </a:buClr>
              <a:buSzPts val="1100"/>
            </a:pPr>
            <a:endParaRPr lang="en-US" sz="900" b="0" i="0" u="none" strike="noStrike" cap="none" dirty="0">
              <a:solidFill>
                <a:srgbClr val="000000"/>
              </a:solidFill>
              <a:latin typeface="Courier New"/>
              <a:ea typeface="Courier New"/>
              <a:cs typeface="Courier New"/>
              <a:sym typeface="Courier New"/>
            </a:endParaRP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b="0" i="0" u="none" strike="noStrike" cap="none" dirty="0">
                <a:solidFill>
                  <a:srgbClr val="000000"/>
                </a:solidFill>
                <a:latin typeface="Courier New"/>
                <a:ea typeface="Courier New"/>
                <a:cs typeface="Courier New"/>
                <a:sym typeface="Courier New"/>
              </a:rPr>
              <a:t>Percentage was gather by divi</a:t>
            </a:r>
            <a:r>
              <a:rPr lang="en-US" sz="900" dirty="0">
                <a:latin typeface="Courier New"/>
                <a:ea typeface="Courier New"/>
                <a:cs typeface="Courier New"/>
                <a:sym typeface="Courier New"/>
              </a:rPr>
              <a:t>ding the each question by the previous question using the below formula:</a:t>
            </a: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 Second count value/previous count value, then the value was converted to a percent. </a:t>
            </a: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For example: =B2/B1 = .95 = 95%</a:t>
            </a:r>
          </a:p>
        </p:txBody>
      </p:sp>
      <p:sp>
        <p:nvSpPr>
          <p:cNvPr id="324" name="Shape 324"/>
          <p:cNvSpPr txBox="1"/>
          <p:nvPr/>
        </p:nvSpPr>
        <p:spPr>
          <a:xfrm>
            <a:off x="177975" y="1201324"/>
            <a:ext cx="4920900" cy="178047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SzPts val="1100"/>
            </a:pPr>
            <a:r>
              <a:rPr lang="en-US" sz="1050" dirty="0">
                <a:latin typeface="Roboto"/>
                <a:ea typeface="Roboto"/>
                <a:cs typeface="Roboto"/>
                <a:sym typeface="Roboto"/>
              </a:rPr>
              <a:t>The query to the right shows how the count for the table was obtained, these results show the completion percentage per question. </a:t>
            </a:r>
          </a:p>
          <a:p>
            <a:pPr marL="171450" lvl="0" indent="-171450">
              <a:lnSpc>
                <a:spcPct val="115000"/>
              </a:lnSpc>
              <a:buSzPts val="1100"/>
              <a:buFontTx/>
              <a:buChar char="-"/>
            </a:pPr>
            <a:r>
              <a:rPr lang="en-US" sz="1050" dirty="0">
                <a:latin typeface="Roboto"/>
                <a:ea typeface="Roboto"/>
                <a:cs typeface="Roboto"/>
                <a:sym typeface="Roboto"/>
              </a:rPr>
              <a:t>The results show that Questions 3 and 5 have the lowest completion rates. </a:t>
            </a:r>
          </a:p>
          <a:p>
            <a:pPr marL="171450" lvl="0" indent="-171450">
              <a:lnSpc>
                <a:spcPct val="115000"/>
              </a:lnSpc>
              <a:buSzPts val="1100"/>
              <a:buFontTx/>
              <a:buChar char="-"/>
            </a:pPr>
            <a:r>
              <a:rPr lang="en-US" sz="1050" dirty="0">
                <a:latin typeface="Roboto"/>
                <a:ea typeface="Roboto"/>
                <a:cs typeface="Roboto"/>
                <a:sym typeface="Roboto"/>
              </a:rPr>
              <a:t>The reason for this might be due to the nature of the question, question 3 may not contain a visual aid that helps guide users for each shape. Question 5 is most likely due to the fact that average users may not know the last time they had an eye exam. Even when given a range to select from. Or they simply do not want to provide this information to Warby Parker. </a:t>
            </a: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6" name="Shape 317">
            <a:extLst>
              <a:ext uri="{FF2B5EF4-FFF2-40B4-BE49-F238E27FC236}">
                <a16:creationId xmlns:a16="http://schemas.microsoft.com/office/drawing/2014/main" id="{23F0ED7D-A76D-441A-B341-FF8E66E02603}"/>
              </a:ext>
            </a:extLst>
          </p:cNvPr>
          <p:cNvGraphicFramePr/>
          <p:nvPr/>
        </p:nvGraphicFramePr>
        <p:xfrm>
          <a:off x="311700" y="2981799"/>
          <a:ext cx="4710975" cy="1965926"/>
        </p:xfrm>
        <a:graphic>
          <a:graphicData uri="http://schemas.openxmlformats.org/drawingml/2006/table">
            <a:tbl>
              <a:tblPr>
                <a:noFill/>
                <a:tableStyleId>{41C52BF7-F10D-42DD-8479-FF2DDF1A0279}</a:tableStyleId>
              </a:tblPr>
              <a:tblGrid>
                <a:gridCol w="1795750">
                  <a:extLst>
                    <a:ext uri="{9D8B030D-6E8A-4147-A177-3AD203B41FA5}">
                      <a16:colId xmlns:a16="http://schemas.microsoft.com/office/drawing/2014/main" val="20000"/>
                    </a:ext>
                  </a:extLst>
                </a:gridCol>
                <a:gridCol w="586075">
                  <a:extLst>
                    <a:ext uri="{9D8B030D-6E8A-4147-A177-3AD203B41FA5}">
                      <a16:colId xmlns:a16="http://schemas.microsoft.com/office/drawing/2014/main" val="20001"/>
                    </a:ext>
                  </a:extLst>
                </a:gridCol>
                <a:gridCol w="2329150">
                  <a:extLst>
                    <a:ext uri="{9D8B030D-6E8A-4147-A177-3AD203B41FA5}">
                      <a16:colId xmlns:a16="http://schemas.microsoft.com/office/drawing/2014/main" val="20002"/>
                    </a:ext>
                  </a:extLst>
                </a:gridCol>
              </a:tblGrid>
              <a:tr h="241028">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Count</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Percent Completed This Question?</a:t>
                      </a:r>
                      <a:endParaRPr sz="1000" b="1" u="none" strike="noStrike" cap="none" dirty="0">
                        <a:solidFill>
                          <a:srgbClr val="FFFFFF"/>
                        </a:solidFill>
                      </a:endParaRPr>
                    </a:p>
                  </a:txBody>
                  <a:tcPr marL="91425" marR="91425" marT="91425" marB="91425">
                    <a:solidFill>
                      <a:srgbClr val="204056">
                        <a:alpha val="82352"/>
                      </a:srgbClr>
                    </a:solidFill>
                  </a:tcPr>
                </a:tc>
                <a:extLst>
                  <a:ext uri="{0D108BD9-81ED-4DB2-BD59-A6C34878D82A}">
                    <a16:rowId xmlns:a16="http://schemas.microsoft.com/office/drawing/2014/main" val="10000"/>
                  </a:ext>
                </a:extLst>
              </a:tr>
              <a:tr h="286781">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1. What are you looking for?</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500</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100%</a:t>
                      </a:r>
                      <a:endParaRPr sz="800" u="none" strike="noStrike" cap="none" dirty="0"/>
                    </a:p>
                  </a:txBody>
                  <a:tcPr marL="91425" marR="91425" marT="91425" marB="91425"/>
                </a:tc>
                <a:extLst>
                  <a:ext uri="{0D108BD9-81ED-4DB2-BD59-A6C34878D82A}">
                    <a16:rowId xmlns:a16="http://schemas.microsoft.com/office/drawing/2014/main" val="10001"/>
                  </a:ext>
                </a:extLst>
              </a:tr>
              <a:tr h="259040">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2. What’s your fit?</a:t>
                      </a:r>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475</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95%</a:t>
                      </a:r>
                      <a:endParaRPr sz="800" u="none" strike="noStrike" cap="none" dirty="0"/>
                    </a:p>
                  </a:txBody>
                  <a:tcPr marL="91425" marR="91425" marT="91425" marB="91425"/>
                </a:tc>
                <a:extLst>
                  <a:ext uri="{0D108BD9-81ED-4DB2-BD59-A6C34878D82A}">
                    <a16:rowId xmlns:a16="http://schemas.microsoft.com/office/drawing/2014/main" val="10002"/>
                  </a:ext>
                </a:extLst>
              </a:tr>
              <a:tr h="292310">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3. Which shapes do you like?</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380</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80%</a:t>
                      </a:r>
                      <a:endParaRPr sz="800" u="none" strike="noStrike" cap="none" dirty="0"/>
                    </a:p>
                  </a:txBody>
                  <a:tcPr marL="91425" marR="91425" marT="91425" marB="91425"/>
                </a:tc>
                <a:extLst>
                  <a:ext uri="{0D108BD9-81ED-4DB2-BD59-A6C34878D82A}">
                    <a16:rowId xmlns:a16="http://schemas.microsoft.com/office/drawing/2014/main" val="10003"/>
                  </a:ext>
                </a:extLst>
              </a:tr>
              <a:tr h="265725">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4. Which colors do you like?</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361</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95%</a:t>
                      </a:r>
                      <a:endParaRPr sz="800" u="none" strike="noStrike" cap="none" dirty="0"/>
                    </a:p>
                  </a:txBody>
                  <a:tcPr marL="91425" marR="91425" marT="91425" marB="91425"/>
                </a:tc>
                <a:extLst>
                  <a:ext uri="{0D108BD9-81ED-4DB2-BD59-A6C34878D82A}">
                    <a16:rowId xmlns:a16="http://schemas.microsoft.com/office/drawing/2014/main" val="10004"/>
                  </a:ext>
                </a:extLst>
              </a:tr>
              <a:tr h="411596">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a:t>5. When was your last Eye Exam? </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270</a:t>
                      </a:r>
                      <a:endParaRPr sz="800" u="none" strike="noStrike" cap="none" dirty="0"/>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US" sz="800" u="none" strike="noStrike" cap="none" dirty="0"/>
                        <a:t>75%</a:t>
                      </a:r>
                      <a:endParaRPr sz="800" u="none" strike="noStrike" cap="none" dirty="0"/>
                    </a:p>
                  </a:txBody>
                  <a:tcPr marL="91425" marR="91425" marT="91425" marB="91425"/>
                </a:tc>
                <a:extLst>
                  <a:ext uri="{0D108BD9-81ED-4DB2-BD59-A6C34878D82A}">
                    <a16:rowId xmlns:a16="http://schemas.microsoft.com/office/drawing/2014/main" val="2063220104"/>
                  </a:ext>
                </a:extLst>
              </a:tr>
            </a:tbl>
          </a:graphicData>
        </a:graphic>
      </p:graphicFrame>
    </p:spTree>
    <p:extLst>
      <p:ext uri="{BB962C8B-B14F-4D97-AF65-F5344CB8AC3E}">
        <p14:creationId xmlns:p14="http://schemas.microsoft.com/office/powerpoint/2010/main" val="2108301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lvl="0" algn="ctr">
              <a:buSzPts val="4800"/>
            </a:pPr>
            <a:r>
              <a:rPr lang="en" sz="4800" dirty="0">
                <a:solidFill>
                  <a:schemeClr val="lt1"/>
                </a:solidFill>
                <a:latin typeface="Roboto Black"/>
                <a:ea typeface="Roboto Black"/>
                <a:cs typeface="Roboto Black"/>
                <a:sym typeface="Roboto Black"/>
              </a:rPr>
              <a:t>2. A/</a:t>
            </a:r>
            <a:r>
              <a:rPr lang="en-US" sz="4800" dirty="0">
                <a:solidFill>
                  <a:schemeClr val="lt1"/>
                </a:solidFill>
                <a:latin typeface="Roboto Black"/>
                <a:ea typeface="Roboto Black"/>
                <a:cs typeface="Roboto Black"/>
                <a:sym typeface="Roboto Black"/>
              </a:rPr>
              <a:t>B Test with Try-On Funnel </a:t>
            </a:r>
          </a:p>
          <a:p>
            <a:pPr marL="0" marR="0" lvl="0" indent="0" algn="ctr" rtl="0">
              <a:lnSpc>
                <a:spcPct val="100000"/>
              </a:lnSpc>
              <a:spcBef>
                <a:spcPts val="0"/>
              </a:spcBef>
              <a:spcAft>
                <a:spcPts val="0"/>
              </a:spcAft>
              <a:buClr>
                <a:srgbClr val="000000"/>
              </a:buClr>
              <a:buSzPts val="4800"/>
              <a:buFont typeface="Arial"/>
              <a:buNone/>
            </a:pP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516105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2</a:t>
            </a:r>
            <a:r>
              <a:rPr lang="en" sz="2400" b="1" i="0" u="none" strike="noStrike" cap="none" dirty="0">
                <a:solidFill>
                  <a:srgbClr val="295269"/>
                </a:solidFill>
                <a:latin typeface="Roboto"/>
                <a:ea typeface="Roboto"/>
                <a:cs typeface="Roboto"/>
                <a:sym typeface="Roboto"/>
              </a:rPr>
              <a:t>.1 </a:t>
            </a:r>
            <a:r>
              <a:rPr lang="en-US" sz="2400" b="1" dirty="0">
                <a:solidFill>
                  <a:srgbClr val="295269"/>
                </a:solidFill>
                <a:latin typeface="Roboto"/>
                <a:ea typeface="Roboto"/>
                <a:cs typeface="Roboto"/>
                <a:sym typeface="Roboto"/>
              </a:rPr>
              <a:t>Column Names for quiz, </a:t>
            </a:r>
            <a:r>
              <a:rPr lang="en-US" sz="2400" b="1" dirty="0" err="1">
                <a:solidFill>
                  <a:srgbClr val="295269"/>
                </a:solidFill>
                <a:latin typeface="Roboto"/>
                <a:ea typeface="Roboto"/>
                <a:cs typeface="Roboto"/>
                <a:sym typeface="Roboto"/>
              </a:rPr>
              <a:t>home_try_on</a:t>
            </a:r>
            <a:r>
              <a:rPr lang="en-US" sz="2400" b="1" dirty="0">
                <a:solidFill>
                  <a:srgbClr val="295269"/>
                </a:solidFill>
                <a:latin typeface="Roboto"/>
                <a:ea typeface="Roboto"/>
                <a:cs typeface="Roboto"/>
                <a:sym typeface="Roboto"/>
              </a:rPr>
              <a:t>, and purchase tables.</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095125"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Query Used: </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a:t>
            </a:r>
          </a:p>
          <a:p>
            <a:pPr lvl="0">
              <a:buClr>
                <a:schemeClr val="dk1"/>
              </a:buClr>
              <a:buSzPts val="1100"/>
            </a:pPr>
            <a:r>
              <a:rPr lang="en-US" sz="900" dirty="0">
                <a:latin typeface="Courier New"/>
                <a:ea typeface="Courier New"/>
                <a:cs typeface="Courier New"/>
                <a:sym typeface="Courier New"/>
              </a:rPr>
              <a:t>FROM quiz</a:t>
            </a:r>
          </a:p>
          <a:p>
            <a:pPr lvl="0">
              <a:buClr>
                <a:schemeClr val="dk1"/>
              </a:buClr>
              <a:buSzPts val="1100"/>
            </a:pPr>
            <a:r>
              <a:rPr lang="en-US" sz="900" dirty="0">
                <a:latin typeface="Courier New"/>
                <a:ea typeface="Courier New"/>
                <a:cs typeface="Courier New"/>
                <a:sym typeface="Courier New"/>
              </a:rPr>
              <a:t>limit 5;</a:t>
            </a: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home_try_on</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limit 5;</a:t>
            </a: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a:t>
            </a:r>
          </a:p>
          <a:p>
            <a:pPr lvl="0">
              <a:buClr>
                <a:schemeClr val="dk1"/>
              </a:buClr>
              <a:buSzPts val="1100"/>
            </a:pPr>
            <a:r>
              <a:rPr lang="en-US" sz="900" dirty="0">
                <a:latin typeface="Courier New"/>
                <a:ea typeface="Courier New"/>
                <a:cs typeface="Courier New"/>
                <a:sym typeface="Courier New"/>
              </a:rPr>
              <a:t>FROM purchase</a:t>
            </a:r>
          </a:p>
          <a:p>
            <a:pPr lvl="0">
              <a:buClr>
                <a:schemeClr val="dk1"/>
              </a:buClr>
              <a:buSzPts val="1100"/>
            </a:pPr>
            <a:r>
              <a:rPr lang="en-US" sz="900" dirty="0">
                <a:latin typeface="Courier New"/>
                <a:ea typeface="Courier New"/>
                <a:cs typeface="Courier New"/>
                <a:sym typeface="Courier New"/>
              </a:rPr>
              <a:t>limit 5; </a:t>
            </a:r>
          </a:p>
        </p:txBody>
      </p:sp>
      <p:sp>
        <p:nvSpPr>
          <p:cNvPr id="7" name="Shape 324">
            <a:extLst>
              <a:ext uri="{FF2B5EF4-FFF2-40B4-BE49-F238E27FC236}">
                <a16:creationId xmlns:a16="http://schemas.microsoft.com/office/drawing/2014/main" id="{F70D5AA3-F031-46B2-B43C-F1EBC7D4B0AE}"/>
              </a:ext>
            </a:extLst>
          </p:cNvPr>
          <p:cNvSpPr txBox="1"/>
          <p:nvPr/>
        </p:nvSpPr>
        <p:spPr>
          <a:xfrm>
            <a:off x="311700" y="1201325"/>
            <a:ext cx="4557654" cy="3746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SzPts val="1100"/>
            </a:pPr>
            <a:r>
              <a:rPr lang="en-US" sz="2000" dirty="0">
                <a:latin typeface="Roboto"/>
                <a:ea typeface="Roboto"/>
                <a:cs typeface="Roboto"/>
                <a:sym typeface="Roboto"/>
              </a:rPr>
              <a:t>Quiz: </a:t>
            </a:r>
          </a:p>
          <a:p>
            <a:pPr marL="171450" lvl="0" indent="-171450">
              <a:lnSpc>
                <a:spcPct val="115000"/>
              </a:lnSpc>
              <a:buSzPts val="1100"/>
              <a:buFont typeface="Arial" panose="020B0604020202020204" pitchFamily="34" charset="0"/>
              <a:buChar char="•"/>
            </a:pPr>
            <a:r>
              <a:rPr lang="en-US" sz="2000" dirty="0">
                <a:latin typeface="Roboto"/>
                <a:ea typeface="Roboto"/>
                <a:cs typeface="Roboto"/>
                <a:sym typeface="Roboto"/>
              </a:rPr>
              <a:t> user_id, style, fit, shape, and color.</a:t>
            </a:r>
          </a:p>
          <a:p>
            <a:pPr marL="171450" lvl="0" indent="-171450">
              <a:lnSpc>
                <a:spcPct val="115000"/>
              </a:lnSpc>
              <a:buSzPts val="1100"/>
              <a:buFont typeface="Arial" panose="020B0604020202020204" pitchFamily="34" charset="0"/>
              <a:buChar char="•"/>
            </a:pPr>
            <a:endParaRPr lang="en-US" sz="2000" dirty="0">
              <a:latin typeface="Roboto"/>
              <a:ea typeface="Roboto"/>
              <a:cs typeface="Roboto"/>
              <a:sym typeface="Roboto"/>
            </a:endParaRPr>
          </a:p>
          <a:p>
            <a:pPr lvl="0">
              <a:lnSpc>
                <a:spcPct val="115000"/>
              </a:lnSpc>
              <a:buSzPts val="1100"/>
            </a:pPr>
            <a:r>
              <a:rPr lang="en-US" sz="2000" dirty="0" err="1">
                <a:latin typeface="Roboto"/>
                <a:ea typeface="Roboto"/>
                <a:cs typeface="Roboto"/>
                <a:sym typeface="Roboto"/>
              </a:rPr>
              <a:t>home_try_on</a:t>
            </a:r>
            <a:r>
              <a:rPr lang="en-US" sz="2000" dirty="0">
                <a:latin typeface="Roboto"/>
                <a:ea typeface="Roboto"/>
                <a:cs typeface="Roboto"/>
                <a:sym typeface="Roboto"/>
              </a:rPr>
              <a:t>:</a:t>
            </a:r>
          </a:p>
          <a:p>
            <a:pPr marL="171450" lvl="0" indent="-171450">
              <a:lnSpc>
                <a:spcPct val="115000"/>
              </a:lnSpc>
              <a:buSzPts val="1100"/>
              <a:buFont typeface="Arial" panose="020B0604020202020204" pitchFamily="34" charset="0"/>
              <a:buChar char="•"/>
            </a:pPr>
            <a:r>
              <a:rPr lang="en-US" sz="2000" dirty="0">
                <a:latin typeface="Roboto"/>
                <a:ea typeface="Roboto"/>
                <a:cs typeface="Roboto"/>
                <a:sym typeface="Roboto"/>
              </a:rPr>
              <a:t> user_id, </a:t>
            </a:r>
            <a:r>
              <a:rPr lang="en-US" sz="2000" dirty="0" err="1">
                <a:latin typeface="Roboto"/>
                <a:ea typeface="Roboto"/>
                <a:cs typeface="Roboto"/>
                <a:sym typeface="Roboto"/>
              </a:rPr>
              <a:t>number_of_pairs</a:t>
            </a:r>
            <a:r>
              <a:rPr lang="en-US" sz="2000" dirty="0">
                <a:latin typeface="Roboto"/>
                <a:ea typeface="Roboto"/>
                <a:cs typeface="Roboto"/>
                <a:sym typeface="Roboto"/>
              </a:rPr>
              <a:t>, and address.</a:t>
            </a:r>
          </a:p>
          <a:p>
            <a:pPr marL="171450" lvl="0" indent="-171450">
              <a:lnSpc>
                <a:spcPct val="115000"/>
              </a:lnSpc>
              <a:buSzPts val="1100"/>
              <a:buFont typeface="Arial" panose="020B0604020202020204" pitchFamily="34" charset="0"/>
              <a:buChar char="•"/>
            </a:pPr>
            <a:endParaRPr lang="en-US" sz="2000" dirty="0">
              <a:latin typeface="Roboto"/>
              <a:ea typeface="Roboto"/>
              <a:cs typeface="Roboto"/>
              <a:sym typeface="Roboto"/>
            </a:endParaRPr>
          </a:p>
          <a:p>
            <a:pPr lvl="0">
              <a:lnSpc>
                <a:spcPct val="115000"/>
              </a:lnSpc>
              <a:buSzPts val="1100"/>
            </a:pPr>
            <a:r>
              <a:rPr lang="en-US" sz="2000" dirty="0">
                <a:latin typeface="Roboto"/>
                <a:ea typeface="Roboto"/>
                <a:cs typeface="Roboto"/>
                <a:sym typeface="Roboto"/>
              </a:rPr>
              <a:t>Purchase: </a:t>
            </a:r>
          </a:p>
          <a:p>
            <a:pPr marL="171450" lvl="0" indent="-171450">
              <a:lnSpc>
                <a:spcPct val="115000"/>
              </a:lnSpc>
              <a:buSzPts val="1100"/>
              <a:buFont typeface="Arial" panose="020B0604020202020204" pitchFamily="34" charset="0"/>
              <a:buChar char="•"/>
            </a:pPr>
            <a:r>
              <a:rPr lang="en-US" sz="2000" dirty="0">
                <a:latin typeface="Roboto"/>
                <a:ea typeface="Roboto"/>
                <a:cs typeface="Roboto"/>
                <a:sym typeface="Roboto"/>
              </a:rPr>
              <a:t> user_id, </a:t>
            </a:r>
            <a:r>
              <a:rPr lang="en-US" sz="2000" dirty="0" err="1">
                <a:latin typeface="Roboto"/>
                <a:ea typeface="Roboto"/>
                <a:cs typeface="Roboto"/>
                <a:sym typeface="Roboto"/>
              </a:rPr>
              <a:t>product_id</a:t>
            </a:r>
            <a:r>
              <a:rPr lang="en-US" sz="2000" dirty="0">
                <a:latin typeface="Roboto"/>
                <a:ea typeface="Roboto"/>
                <a:cs typeface="Roboto"/>
                <a:sym typeface="Roboto"/>
              </a:rPr>
              <a:t>, style, </a:t>
            </a:r>
            <a:r>
              <a:rPr lang="en-US" sz="2000" dirty="0" err="1">
                <a:latin typeface="Roboto"/>
                <a:ea typeface="Roboto"/>
                <a:cs typeface="Roboto"/>
                <a:sym typeface="Roboto"/>
              </a:rPr>
              <a:t>model_name</a:t>
            </a:r>
            <a:r>
              <a:rPr lang="en-US" sz="2000" dirty="0">
                <a:latin typeface="Roboto"/>
                <a:ea typeface="Roboto"/>
                <a:cs typeface="Roboto"/>
                <a:sym typeface="Roboto"/>
              </a:rPr>
              <a:t>, color, and price. </a:t>
            </a: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5890909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2.2</a:t>
            </a:r>
            <a:r>
              <a:rPr lang="en" sz="2400" b="1" i="0" u="none" strike="noStrike" cap="none" dirty="0">
                <a:solidFill>
                  <a:srgbClr val="295269"/>
                </a:solidFill>
                <a:latin typeface="Roboto"/>
                <a:ea typeface="Roboto"/>
                <a:cs typeface="Roboto"/>
                <a:sym typeface="Roboto"/>
              </a:rPr>
              <a:t> </a:t>
            </a:r>
            <a:r>
              <a:rPr lang="en-US" sz="2400" b="1" dirty="0">
                <a:solidFill>
                  <a:srgbClr val="295269"/>
                </a:solidFill>
                <a:latin typeface="Roboto"/>
                <a:ea typeface="Roboto"/>
                <a:cs typeface="Roboto"/>
                <a:sym typeface="Roboto"/>
              </a:rPr>
              <a:t>Try on Funnel </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Query Used: </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DISTINCT </a:t>
            </a:r>
            <a:r>
              <a:rPr lang="en-US" sz="900" dirty="0" err="1">
                <a:latin typeface="Courier New"/>
                <a:ea typeface="Courier New"/>
                <a:cs typeface="Courier New"/>
                <a:sym typeface="Courier New"/>
              </a:rPr>
              <a:t>q.user_id</a:t>
            </a:r>
            <a:r>
              <a:rPr lang="en-US" sz="900" dirty="0">
                <a:latin typeface="Courier New"/>
                <a:ea typeface="Courier New"/>
                <a:cs typeface="Courier New"/>
                <a:sym typeface="Courier New"/>
              </a:rPr>
              <a:t>, </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h.user_id</a:t>
            </a:r>
            <a:r>
              <a:rPr lang="en-US" sz="900" dirty="0">
                <a:latin typeface="Courier New"/>
                <a:ea typeface="Courier New"/>
                <a:cs typeface="Courier New"/>
                <a:sym typeface="Courier New"/>
              </a:rPr>
              <a:t> IS NOT NULL AS '</a:t>
            </a:r>
            <a:r>
              <a:rPr lang="en-US" sz="900" dirty="0" err="1">
                <a:latin typeface="Courier New"/>
                <a:ea typeface="Courier New"/>
                <a:cs typeface="Courier New"/>
                <a:sym typeface="Courier New"/>
              </a:rPr>
              <a:t>is_home_try_on</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h.number_of_pairs</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p.user_id</a:t>
            </a:r>
            <a:r>
              <a:rPr lang="en-US" sz="900" dirty="0">
                <a:latin typeface="Courier New"/>
                <a:ea typeface="Courier New"/>
                <a:cs typeface="Courier New"/>
                <a:sym typeface="Courier New"/>
              </a:rPr>
              <a:t> IS NOT NULL AS '</a:t>
            </a:r>
            <a:r>
              <a:rPr lang="en-US" sz="900" dirty="0" err="1">
                <a:latin typeface="Courier New"/>
                <a:ea typeface="Courier New"/>
                <a:cs typeface="Courier New"/>
                <a:sym typeface="Courier New"/>
              </a:rPr>
              <a:t>is_purchase</a:t>
            </a:r>
            <a:r>
              <a:rPr lang="en-US" sz="900" dirty="0">
                <a:latin typeface="Courier New"/>
                <a:ea typeface="Courier New"/>
                <a:cs typeface="Courier New"/>
                <a:sym typeface="Courier New"/>
              </a:rPr>
              <a:t>'</a:t>
            </a:r>
          </a:p>
          <a:p>
            <a:pPr lvl="0">
              <a:buClr>
                <a:schemeClr val="dk1"/>
              </a:buClr>
              <a:buSzPts val="1100"/>
            </a:pPr>
            <a:r>
              <a:rPr lang="en-US" sz="900" dirty="0">
                <a:latin typeface="Courier New"/>
                <a:ea typeface="Courier New"/>
                <a:cs typeface="Courier New"/>
                <a:sym typeface="Courier New"/>
              </a:rPr>
              <a:t> FROM quiz q</a:t>
            </a:r>
          </a:p>
          <a:p>
            <a:pPr lvl="0">
              <a:buClr>
                <a:schemeClr val="dk1"/>
              </a:buClr>
              <a:buSzPts val="1100"/>
            </a:pPr>
            <a:r>
              <a:rPr lang="en-US" sz="900" dirty="0">
                <a:latin typeface="Courier New"/>
                <a:ea typeface="Courier New"/>
                <a:cs typeface="Courier New"/>
                <a:sym typeface="Courier New"/>
              </a:rPr>
              <a:t> LEFT JOIN </a:t>
            </a:r>
            <a:r>
              <a:rPr lang="en-US" sz="900" dirty="0" err="1">
                <a:latin typeface="Courier New"/>
                <a:ea typeface="Courier New"/>
                <a:cs typeface="Courier New"/>
                <a:sym typeface="Courier New"/>
              </a:rPr>
              <a:t>home_try_on</a:t>
            </a:r>
            <a:r>
              <a:rPr lang="en-US" sz="900" dirty="0">
                <a:latin typeface="Courier New"/>
                <a:ea typeface="Courier New"/>
                <a:cs typeface="Courier New"/>
                <a:sym typeface="Courier New"/>
              </a:rPr>
              <a:t> h</a:t>
            </a:r>
          </a:p>
          <a:p>
            <a:pPr lvl="0">
              <a:buClr>
                <a:schemeClr val="dk1"/>
              </a:buClr>
              <a:buSzPts val="11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q.user_id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h.user_id</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LEFT JOIN purchase p </a:t>
            </a:r>
          </a:p>
          <a:p>
            <a:pPr lvl="0">
              <a:buClr>
                <a:schemeClr val="dk1"/>
              </a:buClr>
              <a:buSzPts val="11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p.user_id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q.user_id</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 LIMIT 10;</a:t>
            </a:r>
          </a:p>
        </p:txBody>
      </p:sp>
      <p:sp>
        <p:nvSpPr>
          <p:cNvPr id="324" name="Shape 324"/>
          <p:cNvSpPr txBox="1"/>
          <p:nvPr/>
        </p:nvSpPr>
        <p:spPr>
          <a:xfrm>
            <a:off x="177975" y="1201324"/>
            <a:ext cx="4920900" cy="137042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SzPts val="1100"/>
            </a:pPr>
            <a:r>
              <a:rPr lang="en-US" sz="1050" dirty="0">
                <a:latin typeface="Roboto"/>
                <a:ea typeface="Roboto"/>
                <a:cs typeface="Roboto"/>
                <a:sym typeface="Roboto"/>
              </a:rPr>
              <a:t>Using the query to the right, the below table was created to join the tables together using the user_id value.  This allows us to determine which users elected to take advantage of the home try on program, how many pairs they elected to try on and how many of those at home try on users elected to purchase glasses. </a:t>
            </a: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4" name="Table 3">
            <a:extLst>
              <a:ext uri="{FF2B5EF4-FFF2-40B4-BE49-F238E27FC236}">
                <a16:creationId xmlns:a16="http://schemas.microsoft.com/office/drawing/2014/main" id="{39FE3D85-9B53-444C-B978-641022635268}"/>
              </a:ext>
            </a:extLst>
          </p:cNvPr>
          <p:cNvGraphicFramePr>
            <a:graphicFrameLocks noGrp="1"/>
          </p:cNvGraphicFramePr>
          <p:nvPr>
            <p:extLst>
              <p:ext uri="{D42A27DB-BD31-4B8C-83A1-F6EECF244321}">
                <p14:modId xmlns:p14="http://schemas.microsoft.com/office/powerpoint/2010/main" val="3441063636"/>
              </p:ext>
            </p:extLst>
          </p:nvPr>
        </p:nvGraphicFramePr>
        <p:xfrm>
          <a:off x="94000" y="2755375"/>
          <a:ext cx="5004875" cy="2095500"/>
        </p:xfrm>
        <a:graphic>
          <a:graphicData uri="http://schemas.openxmlformats.org/drawingml/2006/table">
            <a:tbl>
              <a:tblPr/>
              <a:tblGrid>
                <a:gridCol w="2277157">
                  <a:extLst>
                    <a:ext uri="{9D8B030D-6E8A-4147-A177-3AD203B41FA5}">
                      <a16:colId xmlns:a16="http://schemas.microsoft.com/office/drawing/2014/main" val="2803457322"/>
                    </a:ext>
                  </a:extLst>
                </a:gridCol>
                <a:gridCol w="974185">
                  <a:extLst>
                    <a:ext uri="{9D8B030D-6E8A-4147-A177-3AD203B41FA5}">
                      <a16:colId xmlns:a16="http://schemas.microsoft.com/office/drawing/2014/main" val="1236332955"/>
                    </a:ext>
                  </a:extLst>
                </a:gridCol>
                <a:gridCol w="1022894">
                  <a:extLst>
                    <a:ext uri="{9D8B030D-6E8A-4147-A177-3AD203B41FA5}">
                      <a16:colId xmlns:a16="http://schemas.microsoft.com/office/drawing/2014/main" val="2574859888"/>
                    </a:ext>
                  </a:extLst>
                </a:gridCol>
                <a:gridCol w="730639">
                  <a:extLst>
                    <a:ext uri="{9D8B030D-6E8A-4147-A177-3AD203B41FA5}">
                      <a16:colId xmlns:a16="http://schemas.microsoft.com/office/drawing/2014/main" val="4092284800"/>
                    </a:ext>
                  </a:extLst>
                </a:gridCol>
              </a:tblGrid>
              <a:tr h="190500">
                <a:tc>
                  <a:txBody>
                    <a:bodyPr/>
                    <a:lstStyle/>
                    <a:p>
                      <a:pPr algn="ctr" fontAlgn="ctr"/>
                      <a:r>
                        <a:rPr lang="en-US" sz="1000" b="1" i="0" u="none" strike="noStrike">
                          <a:solidFill>
                            <a:srgbClr val="FFFFFF"/>
                          </a:solidFill>
                          <a:effectLst/>
                          <a:latin typeface="Calibri Light" panose="020F0302020204030204" pitchFamily="34" charset="0"/>
                        </a:rPr>
                        <a:t>user_id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F4E78"/>
                    </a:solidFill>
                  </a:tcPr>
                </a:tc>
                <a:tc>
                  <a:txBody>
                    <a:bodyPr/>
                    <a:lstStyle/>
                    <a:p>
                      <a:pPr algn="ctr" fontAlgn="ctr"/>
                      <a:r>
                        <a:rPr lang="en-US" sz="1000" b="1" i="0" u="none" strike="noStrike">
                          <a:solidFill>
                            <a:srgbClr val="FFFFFF"/>
                          </a:solidFill>
                          <a:effectLst/>
                          <a:latin typeface="Calibri Light" panose="020F0302020204030204" pitchFamily="34" charset="0"/>
                        </a:rPr>
                        <a:t>is_home_try_on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F4E78"/>
                    </a:solidFill>
                  </a:tcPr>
                </a:tc>
                <a:tc>
                  <a:txBody>
                    <a:bodyPr/>
                    <a:lstStyle/>
                    <a:p>
                      <a:pPr algn="ctr" fontAlgn="ctr"/>
                      <a:r>
                        <a:rPr lang="en-US" sz="1000" b="1" i="0" u="none" strike="noStrike">
                          <a:solidFill>
                            <a:srgbClr val="FFFFFF"/>
                          </a:solidFill>
                          <a:effectLst/>
                          <a:latin typeface="Calibri Light" panose="020F0302020204030204" pitchFamily="34" charset="0"/>
                        </a:rPr>
                        <a:t>number_of_pairs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F4E78"/>
                    </a:solidFill>
                  </a:tcPr>
                </a:tc>
                <a:tc>
                  <a:txBody>
                    <a:bodyPr/>
                    <a:lstStyle/>
                    <a:p>
                      <a:pPr algn="ctr" fontAlgn="ctr"/>
                      <a:r>
                        <a:rPr lang="en-US" sz="1000" b="1" i="0" u="none" strike="noStrike">
                          <a:solidFill>
                            <a:srgbClr val="FFFFFF"/>
                          </a:solidFill>
                          <a:effectLst/>
                          <a:latin typeface="Calibri Light" panose="020F0302020204030204" pitchFamily="34" charset="0"/>
                        </a:rPr>
                        <a:t>is_purchase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F4E78"/>
                    </a:solidFill>
                  </a:tcPr>
                </a:tc>
                <a:extLst>
                  <a:ext uri="{0D108BD9-81ED-4DB2-BD59-A6C34878D82A}">
                    <a16:rowId xmlns:a16="http://schemas.microsoft.com/office/drawing/2014/main" val="4159682520"/>
                  </a:ext>
                </a:extLst>
              </a:tr>
              <a:tr h="190500">
                <a:tc>
                  <a:txBody>
                    <a:bodyPr/>
                    <a:lstStyle/>
                    <a:p>
                      <a:pPr algn="ctr" fontAlgn="ctr"/>
                      <a:r>
                        <a:rPr lang="en-US" sz="1000" b="0" i="0" u="none" strike="noStrike">
                          <a:solidFill>
                            <a:srgbClr val="525252"/>
                          </a:solidFill>
                          <a:effectLst/>
                          <a:latin typeface="Calibri Light" panose="020F0302020204030204" pitchFamily="34" charset="0"/>
                        </a:rPr>
                        <a:t>4e8118dc-bb3d-49bf-85fc-cca8d83232ac</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3 pairs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83701993"/>
                  </a:ext>
                </a:extLst>
              </a:tr>
              <a:tr h="190500">
                <a:tc>
                  <a:txBody>
                    <a:bodyPr/>
                    <a:lstStyle/>
                    <a:p>
                      <a:pPr algn="ctr" fontAlgn="ctr"/>
                      <a:r>
                        <a:rPr lang="en-US" sz="1000" b="0" i="0" u="none" strike="noStrike">
                          <a:solidFill>
                            <a:srgbClr val="525252"/>
                          </a:solidFill>
                          <a:effectLst/>
                          <a:latin typeface="Calibri Light" panose="020F0302020204030204" pitchFamily="34" charset="0"/>
                        </a:rPr>
                        <a:t>291f1cca-e507-48be-b063-002b14906468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3 pairs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17827266"/>
                  </a:ext>
                </a:extLst>
              </a:tr>
              <a:tr h="190500">
                <a:tc>
                  <a:txBody>
                    <a:bodyPr/>
                    <a:lstStyle/>
                    <a:p>
                      <a:pPr algn="ctr" fontAlgn="ctr"/>
                      <a:r>
                        <a:rPr lang="en-US" sz="1000" b="0" i="0" u="none" strike="noStrike">
                          <a:solidFill>
                            <a:srgbClr val="525252"/>
                          </a:solidFill>
                          <a:effectLst/>
                          <a:latin typeface="Calibri Light" panose="020F0302020204030204" pitchFamily="34" charset="0"/>
                        </a:rPr>
                        <a:t>75122300-0736-4087-b6d8-c0c5373a1a04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3475781"/>
                  </a:ext>
                </a:extLst>
              </a:tr>
              <a:tr h="190500">
                <a:tc>
                  <a:txBody>
                    <a:bodyPr/>
                    <a:lstStyle/>
                    <a:p>
                      <a:pPr algn="ctr" fontAlgn="ctr"/>
                      <a:r>
                        <a:rPr lang="en-US" sz="1000" b="0" i="0" u="none" strike="noStrike">
                          <a:solidFill>
                            <a:srgbClr val="525252"/>
                          </a:solidFill>
                          <a:effectLst/>
                          <a:latin typeface="Calibri Light" panose="020F0302020204030204" pitchFamily="34" charset="0"/>
                        </a:rPr>
                        <a:t>75bc6ebd-40cd-4e1d-a301-27ddd93b12e2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5 pairs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25115995"/>
                  </a:ext>
                </a:extLst>
              </a:tr>
              <a:tr h="190500">
                <a:tc>
                  <a:txBody>
                    <a:bodyPr/>
                    <a:lstStyle/>
                    <a:p>
                      <a:pPr algn="ctr" fontAlgn="ctr"/>
                      <a:r>
                        <a:rPr lang="en-US" sz="1000" b="0" i="0" u="none" strike="noStrike">
                          <a:solidFill>
                            <a:srgbClr val="525252"/>
                          </a:solidFill>
                          <a:effectLst/>
                          <a:latin typeface="Calibri Light" panose="020F0302020204030204" pitchFamily="34" charset="0"/>
                        </a:rPr>
                        <a:t>ce965c4d-7a2b-4db6-9847-601747fa7812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3 pairs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09144339"/>
                  </a:ext>
                </a:extLst>
              </a:tr>
              <a:tr h="190500">
                <a:tc>
                  <a:txBody>
                    <a:bodyPr/>
                    <a:lstStyle/>
                    <a:p>
                      <a:pPr algn="ctr" fontAlgn="ctr"/>
                      <a:r>
                        <a:rPr lang="en-US" sz="1000" b="0" i="0" u="none" strike="noStrike">
                          <a:solidFill>
                            <a:srgbClr val="525252"/>
                          </a:solidFill>
                          <a:effectLst/>
                          <a:latin typeface="Calibri Light" panose="020F0302020204030204" pitchFamily="34" charset="0"/>
                        </a:rPr>
                        <a:t>28867d12-27a6-4e6a-a5fb-8bb5440117ae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5 pairs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59628801"/>
                  </a:ext>
                </a:extLst>
              </a:tr>
              <a:tr h="190500">
                <a:tc>
                  <a:txBody>
                    <a:bodyPr/>
                    <a:lstStyle/>
                    <a:p>
                      <a:pPr algn="ctr" fontAlgn="ctr"/>
                      <a:r>
                        <a:rPr lang="en-US" sz="1000" b="0" i="0" u="none" strike="noStrike">
                          <a:solidFill>
                            <a:srgbClr val="525252"/>
                          </a:solidFill>
                          <a:effectLst/>
                          <a:latin typeface="Calibri Light" panose="020F0302020204030204" pitchFamily="34" charset="0"/>
                        </a:rPr>
                        <a:t>5a7a7e13-fbcf-46e4-9093-79799649d6c5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39478000"/>
                  </a:ext>
                </a:extLst>
              </a:tr>
              <a:tr h="190500">
                <a:tc>
                  <a:txBody>
                    <a:bodyPr/>
                    <a:lstStyle/>
                    <a:p>
                      <a:pPr algn="ctr" fontAlgn="ctr"/>
                      <a:r>
                        <a:rPr lang="en-US" sz="1000" b="0" i="0" u="none" strike="noStrike">
                          <a:solidFill>
                            <a:srgbClr val="525252"/>
                          </a:solidFill>
                          <a:effectLst/>
                          <a:latin typeface="Calibri Light" panose="020F0302020204030204" pitchFamily="34" charset="0"/>
                        </a:rPr>
                        <a:t>0143cb8b-bb81-4916-9750-ce956c9f9bd9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525252"/>
                          </a:solidFill>
                          <a:effectLst/>
                          <a:latin typeface="Calibri Light" panose="020F03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31430515"/>
                  </a:ext>
                </a:extLst>
              </a:tr>
              <a:tr h="190500">
                <a:tc>
                  <a:txBody>
                    <a:bodyPr/>
                    <a:lstStyle/>
                    <a:p>
                      <a:pPr algn="ctr" fontAlgn="ctr"/>
                      <a:r>
                        <a:rPr lang="en-US" sz="1000" b="0" i="0" u="none" strike="noStrike">
                          <a:solidFill>
                            <a:srgbClr val="525252"/>
                          </a:solidFill>
                          <a:effectLst/>
                          <a:latin typeface="Calibri Light" panose="020F0302020204030204" pitchFamily="34" charset="0"/>
                        </a:rPr>
                        <a:t>a4ccc1b3-cbb6-449c-b7a5-03af42c97433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5 pairs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9299670"/>
                  </a:ext>
                </a:extLst>
              </a:tr>
              <a:tr h="190500">
                <a:tc>
                  <a:txBody>
                    <a:bodyPr/>
                    <a:lstStyle/>
                    <a:p>
                      <a:pPr algn="ctr" fontAlgn="ctr"/>
                      <a:r>
                        <a:rPr lang="en-US" sz="1000" b="0" i="0" u="none" strike="noStrike">
                          <a:solidFill>
                            <a:srgbClr val="525252"/>
                          </a:solidFill>
                          <a:effectLst/>
                          <a:latin typeface="Calibri Light" panose="020F0302020204030204" pitchFamily="34" charset="0"/>
                        </a:rPr>
                        <a:t>b1dded76-cd60-4222-82cb-f6d464104298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525252"/>
                          </a:solidFill>
                          <a:effectLst/>
                          <a:latin typeface="Calibri Light" panose="020F0302020204030204" pitchFamily="34" charset="0"/>
                        </a:rPr>
                        <a:t>3 pairs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525252"/>
                          </a:solidFill>
                          <a:effectLst/>
                          <a:latin typeface="Calibri Light" panose="020F0302020204030204" pitchFamily="34" charset="0"/>
                        </a:rPr>
                        <a:t>0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345154"/>
                  </a:ext>
                </a:extLst>
              </a:tr>
            </a:tbl>
          </a:graphicData>
        </a:graphic>
      </p:graphicFrame>
    </p:spTree>
    <p:extLst>
      <p:ext uri="{BB962C8B-B14F-4D97-AF65-F5344CB8AC3E}">
        <p14:creationId xmlns:p14="http://schemas.microsoft.com/office/powerpoint/2010/main" val="49202063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TotalTime>
  <Words>973</Words>
  <Application>Microsoft Office PowerPoint</Application>
  <PresentationFormat>On-screen Show (16:9)</PresentationFormat>
  <Paragraphs>177</Paragraphs>
  <Slides>9</Slides>
  <Notes>9</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9</vt:i4>
      </vt:variant>
    </vt:vector>
  </HeadingPairs>
  <TitlesOfParts>
    <vt:vector size="19" baseType="lpstr">
      <vt:lpstr>Dosis</vt:lpstr>
      <vt:lpstr>Courier New</vt:lpstr>
      <vt:lpstr>Roboto Black</vt:lpstr>
      <vt:lpstr>Arial</vt:lpstr>
      <vt:lpstr>Calibri Light</vt:lpstr>
      <vt:lpstr>Roboto Thin</vt:lpstr>
      <vt:lpstr>Roboto</vt:lpstr>
      <vt:lpstr>Simple Light</vt:lpstr>
      <vt:lpstr>Simple Light</vt:lpstr>
      <vt:lpstr>Simple Light</vt:lpstr>
      <vt:lpstr>PowerPoint Presentation</vt:lpstr>
      <vt:lpstr>Example 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Fawcett</dc:creator>
  <cp:lastModifiedBy>Julie Fawcett</cp:lastModifiedBy>
  <cp:revision>8</cp:revision>
  <dcterms:modified xsi:type="dcterms:W3CDTF">2018-08-28T02:21:34Z</dcterms:modified>
</cp:coreProperties>
</file>